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67" r:id="rId6"/>
    <p:sldId id="266" r:id="rId7"/>
    <p:sldId id="261" r:id="rId8"/>
    <p:sldId id="259" r:id="rId9"/>
    <p:sldId id="265" r:id="rId10"/>
    <p:sldId id="260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/>
    <p:restoredTop sz="94591"/>
  </p:normalViewPr>
  <p:slideViewPr>
    <p:cSldViewPr snapToGrid="0" snapToObjects="1">
      <p:cViewPr varScale="1">
        <p:scale>
          <a:sx n="108" d="100"/>
          <a:sy n="108" d="100"/>
        </p:scale>
        <p:origin x="20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1/28/20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1/28/20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1/28/20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ected.mcgraw-hill.com/connected/" TargetMode="External"/><Relationship Id="rId2" Type="http://schemas.openxmlformats.org/officeDocument/2006/relationships/hyperlink" Target="https://www.raz-kid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forms.gle/BN8DJcN4oi4ZhQwi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reatminds.org/math/parents" TargetMode="External"/><Relationship Id="rId2" Type="http://schemas.openxmlformats.org/officeDocument/2006/relationships/hyperlink" Target="https://www.zear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698880"/>
            <a:ext cx="6400800" cy="1680185"/>
          </a:xfrm>
        </p:spPr>
        <p:txBody>
          <a:bodyPr>
            <a:normAutofit/>
          </a:bodyPr>
          <a:lstStyle/>
          <a:p>
            <a:endParaRPr lang="en-US" sz="800" dirty="0">
              <a:latin typeface="Century Gothic"/>
              <a:cs typeface="Century Gothic"/>
            </a:endParaRPr>
          </a:p>
          <a:p>
            <a:r>
              <a:rPr lang="en-US" sz="2800" dirty="0">
                <a:cs typeface="Century Gothic"/>
              </a:rPr>
              <a:t>Mrs. Archer’s</a:t>
            </a:r>
          </a:p>
          <a:p>
            <a:r>
              <a:rPr lang="en-US" sz="2800" dirty="0">
                <a:cs typeface="Century Gothic"/>
              </a:rPr>
              <a:t>1</a:t>
            </a:r>
            <a:r>
              <a:rPr lang="en-US" sz="2800" baseline="30000" dirty="0">
                <a:cs typeface="Century Gothic"/>
              </a:rPr>
              <a:t>st</a:t>
            </a:r>
            <a:r>
              <a:rPr lang="en-US" sz="2800" dirty="0">
                <a:cs typeface="Century Gothic"/>
              </a:rPr>
              <a:t> grade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66256"/>
            <a:ext cx="7772400" cy="2161308"/>
          </a:xfrm>
        </p:spPr>
        <p:txBody>
          <a:bodyPr>
            <a:noAutofit/>
          </a:bodyPr>
          <a:lstStyle/>
          <a:p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br>
              <a:rPr lang="en-US" sz="2800" dirty="0">
                <a:latin typeface="Century Gothic"/>
                <a:cs typeface="Century Gothic"/>
              </a:rPr>
            </a:br>
            <a:r>
              <a:rPr lang="en-US" sz="3200" dirty="0">
                <a:cs typeface="Century Gothic"/>
              </a:rPr>
              <a:t>Academic Parent Teacher Team</a:t>
            </a:r>
            <a:br>
              <a:rPr lang="en-US" sz="3200" dirty="0">
                <a:cs typeface="Century Gothic"/>
              </a:rPr>
            </a:br>
            <a:r>
              <a:rPr lang="en-US" sz="3200" dirty="0">
                <a:cs typeface="Century Gothic"/>
              </a:rPr>
              <a:t>APTT</a:t>
            </a:r>
            <a:br>
              <a:rPr lang="en-US" sz="3200" dirty="0">
                <a:cs typeface="Century Gothic"/>
              </a:rPr>
            </a:br>
            <a:r>
              <a:rPr lang="en-US" sz="3200" dirty="0">
                <a:cs typeface="Century Gothic"/>
              </a:rPr>
              <a:t>January 2020</a:t>
            </a:r>
            <a:br>
              <a:rPr lang="en-US" sz="2800" dirty="0">
                <a:cs typeface="Century Gothic"/>
              </a:rPr>
            </a:br>
            <a:endParaRPr lang="en-US" sz="2800" dirty="0">
              <a:cs typeface="Century Gothic"/>
            </a:endParaRPr>
          </a:p>
        </p:txBody>
      </p:sp>
      <p:pic>
        <p:nvPicPr>
          <p:cNvPr id="5" name="Picture 4" descr="owl email p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704" y="4067961"/>
            <a:ext cx="2006204" cy="212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980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8827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Reading Support at Home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800" u="sng" dirty="0"/>
          </a:p>
          <a:p>
            <a:r>
              <a:rPr lang="en-US" dirty="0"/>
              <a:t>Practice high-frequency words daily (sight, spelling)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Read 20-30 minutes every night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dirty="0"/>
              <a:t>Check that homework is completed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err="1"/>
              <a:t>Raz</a:t>
            </a:r>
            <a:r>
              <a:rPr lang="en-US" dirty="0"/>
              <a:t>-Kids online reading practice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https://www.raz-kids.com/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Click “Kids Login”</a:t>
            </a:r>
          </a:p>
          <a:p>
            <a:pPr marL="0" indent="0">
              <a:buNone/>
            </a:pPr>
            <a:r>
              <a:rPr lang="en-US" dirty="0"/>
              <a:t>Teacher ID: darcher0 (the “0” is a zero)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Connect Ed – access to Wonders reading program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https://connected.mcgraw-hill.com/connected/    </a:t>
            </a:r>
          </a:p>
          <a:p>
            <a:pPr marL="0" indent="0">
              <a:buNone/>
            </a:pPr>
            <a:r>
              <a:rPr lang="en-US" dirty="0" err="1">
                <a:hlinkClick r:id="rId3"/>
              </a:rPr>
              <a:t>login.do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293" y="2326643"/>
            <a:ext cx="1739809" cy="197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893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SMART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dirty="0"/>
              <a:t>SMART Goals are defined as:</a:t>
            </a:r>
          </a:p>
          <a:p>
            <a:pPr marL="0" indent="0">
              <a:buNone/>
            </a:pPr>
            <a:r>
              <a:rPr lang="en-US" sz="2800" u="sng" dirty="0"/>
              <a:t>Specific</a:t>
            </a:r>
            <a:r>
              <a:rPr lang="en-US" sz="2800" dirty="0"/>
              <a:t>: </a:t>
            </a:r>
          </a:p>
          <a:p>
            <a:r>
              <a:rPr lang="en-US" sz="2800" dirty="0"/>
              <a:t>well defined</a:t>
            </a:r>
          </a:p>
          <a:p>
            <a:r>
              <a:rPr lang="en-US" sz="2800" dirty="0"/>
              <a:t>Clear to anyone that has a basic knowledge of the student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800" u="sng" dirty="0"/>
              <a:t>Measureable</a:t>
            </a:r>
            <a:r>
              <a:rPr lang="en-US" sz="2800" dirty="0"/>
              <a:t>:</a:t>
            </a:r>
          </a:p>
          <a:p>
            <a:r>
              <a:rPr lang="en-US" sz="2800" dirty="0"/>
              <a:t>Know if the goal is attainable and how far completion is</a:t>
            </a:r>
          </a:p>
          <a:p>
            <a:r>
              <a:rPr lang="en-US" sz="2800" dirty="0"/>
              <a:t>Find out when you have achieved your goal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800" u="sng" dirty="0"/>
              <a:t>Attainable</a:t>
            </a:r>
            <a:r>
              <a:rPr lang="en-US" sz="2800" dirty="0"/>
              <a:t>:</a:t>
            </a:r>
          </a:p>
          <a:p>
            <a:r>
              <a:rPr lang="en-US" sz="2800" dirty="0"/>
              <a:t>Able to achieve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800" u="sng" dirty="0"/>
              <a:t>Relevant</a:t>
            </a:r>
            <a:r>
              <a:rPr lang="en-US" sz="2800" dirty="0"/>
              <a:t>:</a:t>
            </a:r>
          </a:p>
          <a:p>
            <a:r>
              <a:rPr lang="en-US" sz="2800" dirty="0"/>
              <a:t>closely connected and appropriate to content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800" u="sng" dirty="0"/>
              <a:t>Time-Bound</a:t>
            </a:r>
            <a:r>
              <a:rPr lang="en-US" sz="2800" dirty="0"/>
              <a:t>:</a:t>
            </a:r>
          </a:p>
          <a:p>
            <a:r>
              <a:rPr lang="en-US" sz="2800" dirty="0"/>
              <a:t>Enough time to achieve goal, but not too much time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269" y="2802576"/>
            <a:ext cx="1961543" cy="33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089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Info to Know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1752" y="1592992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179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300" dirty="0"/>
              <a:t>1</a:t>
            </a:r>
            <a:r>
              <a:rPr lang="en-US" sz="3300" baseline="30000" dirty="0"/>
              <a:t>st</a:t>
            </a:r>
            <a:r>
              <a:rPr lang="en-US" sz="3300" dirty="0"/>
              <a:t> Grade Report Card</a:t>
            </a:r>
          </a:p>
          <a:p>
            <a:pPr>
              <a:buFont typeface="Arial" charset="0"/>
              <a:buChar char="•"/>
            </a:pPr>
            <a:r>
              <a:rPr lang="en-US" sz="3300" dirty="0"/>
              <a:t>      Markings of progress for 1</a:t>
            </a:r>
            <a:r>
              <a:rPr lang="en-US" sz="3300" baseline="30000" dirty="0"/>
              <a:t>st</a:t>
            </a:r>
            <a:r>
              <a:rPr lang="en-US" sz="3300" dirty="0"/>
              <a:t> semester  </a:t>
            </a:r>
          </a:p>
          <a:p>
            <a:pPr>
              <a:buFont typeface="Arial" charset="0"/>
              <a:buChar char="•"/>
            </a:pPr>
            <a:r>
              <a:rPr lang="en-US" sz="3300" dirty="0"/>
              <a:t>      Pick up at end of meeting</a:t>
            </a:r>
          </a:p>
          <a:p>
            <a:pPr>
              <a:buFont typeface="Arial" charset="0"/>
              <a:buChar char="•"/>
            </a:pPr>
            <a:r>
              <a:rPr lang="en-US" sz="3300" dirty="0"/>
              <a:t>      Please contact me with any questions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Field Trip to </a:t>
            </a:r>
            <a:r>
              <a:rPr lang="en-US" sz="3300" dirty="0" err="1"/>
              <a:t>iFLY</a:t>
            </a:r>
            <a:r>
              <a:rPr lang="en-US" sz="3300" dirty="0"/>
              <a:t> in Roseville, CA.</a:t>
            </a:r>
          </a:p>
          <a:p>
            <a:pPr>
              <a:buFont typeface="Arial" charset="0"/>
              <a:buChar char="•"/>
            </a:pPr>
            <a:r>
              <a:rPr lang="en-US" sz="3300" dirty="0"/>
              <a:t>     Culminating event of our PBL unit on Flight</a:t>
            </a:r>
          </a:p>
          <a:p>
            <a:pPr>
              <a:buFont typeface="Arial" charset="0"/>
              <a:buChar char="•"/>
            </a:pPr>
            <a:r>
              <a:rPr lang="en-US" sz="3300" dirty="0"/>
              <a:t>     Projected Date: Friday, April 3rd</a:t>
            </a:r>
          </a:p>
          <a:p>
            <a:pPr>
              <a:buFont typeface="Arial" charset="0"/>
              <a:buChar char="•"/>
            </a:pPr>
            <a:r>
              <a:rPr lang="en-US" sz="3300" dirty="0"/>
              <a:t>     Student donation of $25 – will be sent in Friday Folder</a:t>
            </a:r>
          </a:p>
          <a:p>
            <a:pPr>
              <a:buFont typeface="Arial" charset="0"/>
              <a:buChar char="•"/>
            </a:pPr>
            <a:r>
              <a:rPr lang="en-US" sz="3300" dirty="0"/>
              <a:t>     Permission slips &amp; additional info will be sent home mid</a:t>
            </a:r>
          </a:p>
          <a:p>
            <a:pPr marL="0" indent="0">
              <a:buNone/>
            </a:pPr>
            <a:r>
              <a:rPr lang="en-US" sz="3300" dirty="0"/>
              <a:t>         February</a:t>
            </a:r>
          </a:p>
          <a:p>
            <a:pPr marL="0" indent="0">
              <a:buNone/>
            </a:pPr>
            <a:r>
              <a:rPr lang="en-US" sz="3300" dirty="0"/>
              <a:t>      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346" y="1687894"/>
            <a:ext cx="1635118" cy="162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143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Before you leave</a:t>
            </a:r>
            <a:r>
              <a:rPr lang="is-IS" sz="3600" dirty="0">
                <a:solidFill>
                  <a:srgbClr val="FF0000"/>
                </a:solidFill>
              </a:rPr>
              <a:t>…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766874"/>
          </a:xfrm>
        </p:spPr>
        <p:txBody>
          <a:bodyPr>
            <a:noAutofit/>
          </a:bodyPr>
          <a:lstStyle/>
          <a:p>
            <a:r>
              <a:rPr lang="en-US" sz="2400" dirty="0"/>
              <a:t>Please take the following survey before you leave</a:t>
            </a:r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https://forms.gle/BN8DJcN4oi4ZhQwi8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2400" dirty="0"/>
              <a:t>Pick up child’s Report Card when completed</a:t>
            </a:r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  <a:p>
            <a:pPr marL="0" indent="0" algn="ctr">
              <a:buNone/>
            </a:pPr>
            <a:r>
              <a:rPr lang="en-US" sz="2800" dirty="0"/>
              <a:t>Thank you for attending tonight’s meeting and your continued support of your child’s education!</a:t>
            </a:r>
          </a:p>
          <a:p>
            <a:pPr marL="0" indent="0" algn="ctr">
              <a:buNone/>
            </a:pPr>
            <a:r>
              <a:rPr lang="en-US" sz="2800" dirty="0">
                <a:sym typeface="Wingdings"/>
              </a:rPr>
              <a:t>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7779">
            <a:off x="7337501" y="355024"/>
            <a:ext cx="1489307" cy="147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05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School Of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JMC STEM Charter is proud of be a School of Choice!</a:t>
            </a:r>
          </a:p>
          <a:p>
            <a:pPr marL="0" indent="0" algn="ctr">
              <a:buNone/>
            </a:pPr>
            <a:endParaRPr lang="en-US" sz="1200" dirty="0">
              <a:sym typeface="Wingdings"/>
            </a:endParaRPr>
          </a:p>
          <a:p>
            <a:pPr marL="0" indent="0" algn="ctr">
              <a:buNone/>
            </a:pPr>
            <a:r>
              <a:rPr lang="en-US" dirty="0">
                <a:sym typeface="Wingdings"/>
              </a:rPr>
              <a:t>Our staff and students put together a video in celebration of National School of Choice Week</a:t>
            </a:r>
          </a:p>
          <a:p>
            <a:pPr marL="0" indent="0" algn="ctr">
              <a:buNone/>
            </a:pPr>
            <a:r>
              <a:rPr lang="en-US" dirty="0">
                <a:sym typeface="Wingdings"/>
              </a:rPr>
              <a:t>https://</a:t>
            </a:r>
            <a:r>
              <a:rPr lang="en-US" dirty="0" err="1">
                <a:sym typeface="Wingdings"/>
              </a:rPr>
              <a:t>youtu.be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vK</a:t>
            </a:r>
            <a:r>
              <a:rPr lang="en-US" dirty="0">
                <a:sym typeface="Wingdings"/>
              </a:rPr>
              <a:t>-_</a:t>
            </a:r>
            <a:r>
              <a:rPr lang="en-US" dirty="0" err="1">
                <a:sym typeface="Wingdings"/>
              </a:rPr>
              <a:t>quIDYMc</a:t>
            </a:r>
            <a:endParaRPr lang="en-US" dirty="0">
              <a:sym typeface="Wingding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5740D2-305B-EC42-B171-D93DADC6E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102" y="4041648"/>
            <a:ext cx="39497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25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Table Talks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62544"/>
            <a:ext cx="8503920" cy="443650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Please share with your table group why JMC STEM Charter is your School of Choice. </a:t>
            </a:r>
            <a:r>
              <a:rPr lang="en-US" sz="2800" dirty="0">
                <a:sym typeface="Wingdings"/>
              </a:rPr>
              <a:t>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67DCD6-B79F-8447-8ED9-1F68D1351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962" y="3125139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75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89593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Agenda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What we will cover tonight…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501813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Math Brain Work &amp; Table Talks</a:t>
            </a:r>
          </a:p>
          <a:p>
            <a:pPr marL="0" indent="0"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</a:pPr>
            <a:r>
              <a:rPr lang="en-US" sz="2400" dirty="0" err="1"/>
              <a:t>Dibels</a:t>
            </a:r>
            <a:r>
              <a:rPr lang="en-US" sz="2400" dirty="0"/>
              <a:t> Assessment Data for Jan. 2020 in math &amp; reading</a:t>
            </a:r>
          </a:p>
          <a:p>
            <a:pPr marL="0" indent="0"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</a:pPr>
            <a:r>
              <a:rPr lang="en-US" sz="2400" dirty="0"/>
              <a:t>Home Support Resources in math &amp; reading</a:t>
            </a:r>
          </a:p>
          <a:p>
            <a:pPr marL="0" indent="0"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50000"/>
              </a:lnSpc>
            </a:pPr>
            <a:r>
              <a:rPr lang="en-US" sz="2400" dirty="0"/>
              <a:t>Math Focus - model math activities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SMART Goals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Info to Know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School Survey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Thank you for coming!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392" y="4036112"/>
            <a:ext cx="1784797" cy="187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2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3562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Dibels</a:t>
            </a:r>
            <a:r>
              <a:rPr lang="en-US" dirty="0">
                <a:solidFill>
                  <a:srgbClr val="FF0000"/>
                </a:solidFill>
              </a:rPr>
              <a:t> Math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Dynamic Indicators of Basic Early Literacy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/>
              <a:t>Math</a:t>
            </a:r>
          </a:p>
          <a:p>
            <a:r>
              <a:rPr lang="en-US" sz="2400" dirty="0"/>
              <a:t>Computerized assessment with multiple choice questions</a:t>
            </a:r>
          </a:p>
          <a:p>
            <a:pPr marL="0" indent="0">
              <a:buNone/>
            </a:pPr>
            <a:r>
              <a:rPr lang="en-US" sz="2400" dirty="0"/>
              <a:t>     based on 1</a:t>
            </a:r>
            <a:r>
              <a:rPr lang="en-US" sz="2400" baseline="30000" dirty="0"/>
              <a:t>st</a:t>
            </a:r>
            <a:r>
              <a:rPr lang="en-US" sz="2400" dirty="0"/>
              <a:t> grade common core standards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400" dirty="0"/>
              <a:t>Mid Year Goal = 25</a:t>
            </a:r>
          </a:p>
          <a:p>
            <a:pPr marL="0" indent="0">
              <a:buNone/>
            </a:pPr>
            <a:r>
              <a:rPr lang="en-US" sz="2400" dirty="0"/>
              <a:t>    refer to blue sheet to see child’s data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Met Goal – 75%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/>
              <a:t>Approaching Goal – 25%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383" y="3938698"/>
            <a:ext cx="3191907" cy="23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1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0043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Dibels</a:t>
            </a:r>
            <a:r>
              <a:rPr lang="en-US" dirty="0">
                <a:solidFill>
                  <a:srgbClr val="FF0000"/>
                </a:solidFill>
              </a:rPr>
              <a:t> Math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Class Data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306286" y="3752602"/>
            <a:ext cx="6858000" cy="23751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9C7E08-A42A-A043-8B80-7B05C7E1CE23}"/>
              </a:ext>
            </a:extLst>
          </p:cNvPr>
          <p:cNvCxnSpPr/>
          <p:nvPr/>
        </p:nvCxnSpPr>
        <p:spPr>
          <a:xfrm>
            <a:off x="709863" y="2935705"/>
            <a:ext cx="772427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0331984-9DD5-0B44-B6F9-3B6B1ABDD23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02" y="1698171"/>
            <a:ext cx="8844300" cy="4441372"/>
          </a:xfr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26D4F1A-E122-4D44-95E2-7690A7772783}"/>
              </a:ext>
            </a:extLst>
          </p:cNvPr>
          <p:cNvCxnSpPr>
            <a:cxnSpLocks/>
          </p:cNvCxnSpPr>
          <p:nvPr/>
        </p:nvCxnSpPr>
        <p:spPr>
          <a:xfrm>
            <a:off x="593766" y="3301340"/>
            <a:ext cx="8063346" cy="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79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Math Support 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62323"/>
          </a:xfrm>
        </p:spPr>
        <p:txBody>
          <a:bodyPr>
            <a:noAutofit/>
          </a:bodyPr>
          <a:lstStyle/>
          <a:p>
            <a:pPr lvl="0">
              <a:buClr>
                <a:srgbClr val="D16349"/>
              </a:buClr>
              <a:buFont typeface="Arial" charset="0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RDW Strategies (Read, Draw, Write)</a:t>
            </a:r>
          </a:p>
          <a:p>
            <a:pPr marL="0" lvl="0" indent="0">
              <a:buClr>
                <a:srgbClr val="D16349"/>
              </a:buClr>
              <a:buNone/>
            </a:pPr>
            <a:r>
              <a:rPr lang="en-US" sz="1800" dirty="0">
                <a:solidFill>
                  <a:prstClr val="black"/>
                </a:solidFill>
              </a:rPr>
              <a:t>     -understand &amp; solve word problems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Flip &amp; Write – practice math facts and build fluency using playing cards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800" dirty="0"/>
              <a:t>Make a Ten Practice – board game using playing cards to build fluency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800" dirty="0"/>
              <a:t>Math Facts Flashcards – different levels to meet student needs (count all,</a:t>
            </a:r>
          </a:p>
          <a:p>
            <a:pPr marL="0" indent="0">
              <a:buNone/>
            </a:pPr>
            <a:r>
              <a:rPr lang="en-US" sz="1800" dirty="0"/>
              <a:t>     count on, known fact)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800" dirty="0" err="1"/>
              <a:t>Zearn</a:t>
            </a:r>
            <a:r>
              <a:rPr lang="en-US" sz="1800" dirty="0"/>
              <a:t> – online math program that supports Engage New York math curriculum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https://www.zearn.org/</a:t>
            </a:r>
            <a:r>
              <a:rPr lang="en-US" sz="1800" dirty="0"/>
              <a:t> (must sign in through Clever tab at bottom of login page)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1800" dirty="0" err="1"/>
              <a:t>Greatminds.org</a:t>
            </a:r>
            <a:r>
              <a:rPr lang="en-US" sz="1800" dirty="0"/>
              <a:t> – online website for parents that provides additional lesson &amp; homework support </a:t>
            </a: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https://greatminds.org/math/parents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113" y="884918"/>
            <a:ext cx="1135077" cy="1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1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0043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Dibels</a:t>
            </a:r>
            <a:r>
              <a:rPr lang="en-US" dirty="0">
                <a:solidFill>
                  <a:srgbClr val="FF0000"/>
                </a:solidFill>
              </a:rPr>
              <a:t> Reading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Dynamic Indicators of Basic Early Literacy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51236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dirty="0"/>
              <a:t>Reading</a:t>
            </a:r>
            <a:endParaRPr lang="en-US" sz="2400" dirty="0"/>
          </a:p>
          <a:p>
            <a:r>
              <a:rPr lang="en-US" sz="2400" dirty="0"/>
              <a:t>Oral Reading Fluency – Words Correct</a:t>
            </a:r>
          </a:p>
          <a:p>
            <a:pPr marL="0" indent="0">
              <a:buNone/>
            </a:pPr>
            <a:r>
              <a:rPr lang="en-US" sz="2400" dirty="0"/>
              <a:t>     This assessment measures the ability to read </a:t>
            </a:r>
          </a:p>
          <a:p>
            <a:pPr marL="0" indent="0">
              <a:buNone/>
            </a:pPr>
            <a:r>
              <a:rPr lang="en-US" sz="2400" dirty="0"/>
              <a:t>     accurately and automatically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Mid Year Goal = 19</a:t>
            </a:r>
          </a:p>
          <a:p>
            <a:pPr marL="0" indent="0">
              <a:buNone/>
            </a:pPr>
            <a:r>
              <a:rPr lang="en-US" sz="2400" dirty="0"/>
              <a:t>     refer to yellow sheet to see child’s data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Met Goal – 95%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/>
              <a:t>Approaching Goal – 5%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5" y="4387439"/>
            <a:ext cx="3534946" cy="176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8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88279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Oral Reading Fluency –Words Correct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Class Data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8489" y="5214850"/>
            <a:ext cx="7323307" cy="45719"/>
          </a:xfrm>
          <a:prstGeom prst="rect">
            <a:avLst/>
          </a:prstGeom>
          <a:ln>
            <a:solidFill>
              <a:srgbClr val="D1634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472540" y="5343896"/>
            <a:ext cx="6828312" cy="0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3298A73-E743-9F4B-905F-8436328743B1}"/>
              </a:ext>
            </a:extLst>
          </p:cNvPr>
          <p:cNvCxnSpPr/>
          <p:nvPr/>
        </p:nvCxnSpPr>
        <p:spPr>
          <a:xfrm>
            <a:off x="830178" y="5570620"/>
            <a:ext cx="78638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726758C-20EC-1D4A-A079-C1CC2CFAC03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76" y="1780320"/>
            <a:ext cx="8887586" cy="4264220"/>
          </a:xfr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E77344-9ACC-6242-A444-B78CC46FFA1B}"/>
              </a:ext>
            </a:extLst>
          </p:cNvPr>
          <p:cNvCxnSpPr/>
          <p:nvPr/>
        </p:nvCxnSpPr>
        <p:spPr>
          <a:xfrm>
            <a:off x="676894" y="5130140"/>
            <a:ext cx="80171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661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915</TotalTime>
  <Words>596</Words>
  <Application>Microsoft Macintosh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Georgia</vt:lpstr>
      <vt:lpstr>Wingdings</vt:lpstr>
      <vt:lpstr>Wingdings 2</vt:lpstr>
      <vt:lpstr>Civic</vt:lpstr>
      <vt:lpstr>                    Academic Parent Teacher Team APTT January 2020 </vt:lpstr>
      <vt:lpstr>School Of Choice</vt:lpstr>
      <vt:lpstr>Table Talks</vt:lpstr>
      <vt:lpstr>Agenda What we will cover tonight…</vt:lpstr>
      <vt:lpstr>Dibels Math Dynamic Indicators of Basic Early Literacy Skills</vt:lpstr>
      <vt:lpstr>Dibels Math Class Data</vt:lpstr>
      <vt:lpstr>Math Support at Home</vt:lpstr>
      <vt:lpstr>Dibels Reading Dynamic Indicators of Basic Early Literacy Skills</vt:lpstr>
      <vt:lpstr>Oral Reading Fluency –Words Correct  Class Data</vt:lpstr>
      <vt:lpstr>Reading Support at Home </vt:lpstr>
      <vt:lpstr>SMART Goals</vt:lpstr>
      <vt:lpstr>Info to Know</vt:lpstr>
      <vt:lpstr>Before you leave…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Academic Parent Teacher Teams APTT January 2016 </dc:title>
  <dc:creator>Teacher</dc:creator>
  <cp:lastModifiedBy>Microsoft Office User</cp:lastModifiedBy>
  <cp:revision>125</cp:revision>
  <dcterms:created xsi:type="dcterms:W3CDTF">2016-01-21T20:16:51Z</dcterms:created>
  <dcterms:modified xsi:type="dcterms:W3CDTF">2020-01-29T02:21:09Z</dcterms:modified>
</cp:coreProperties>
</file>