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sldIdLst>
    <p:sldId id="256" r:id="rId2"/>
    <p:sldId id="257" r:id="rId3"/>
    <p:sldId id="277" r:id="rId4"/>
    <p:sldId id="258" r:id="rId5"/>
    <p:sldId id="259" r:id="rId6"/>
    <p:sldId id="278" r:id="rId7"/>
    <p:sldId id="260" r:id="rId8"/>
    <p:sldId id="261" r:id="rId9"/>
    <p:sldId id="264" r:id="rId10"/>
    <p:sldId id="268" r:id="rId11"/>
    <p:sldId id="265" r:id="rId12"/>
    <p:sldId id="266" r:id="rId13"/>
    <p:sldId id="274" r:id="rId14"/>
    <p:sldId id="280" r:id="rId15"/>
    <p:sldId id="279" r:id="rId16"/>
    <p:sldId id="282" r:id="rId17"/>
    <p:sldId id="275" r:id="rId18"/>
    <p:sldId id="281" r:id="rId19"/>
    <p:sldId id="267" r:id="rId20"/>
    <p:sldId id="276" r:id="rId21"/>
    <p:sldId id="26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0432FF"/>
    <a:srgbClr val="FF9300"/>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1"/>
    <p:restoredTop sz="94599"/>
  </p:normalViewPr>
  <p:slideViewPr>
    <p:cSldViewPr snapToGrid="0" snapToObjects="1">
      <p:cViewPr varScale="1">
        <p:scale>
          <a:sx n="106" d="100"/>
          <a:sy n="106" d="100"/>
        </p:scale>
        <p:origin x="181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7D0065BE-0657-4A47-90AD-C21C55E16B19}" type="datetime4">
              <a:rPr lang="en-US" smtClean="0"/>
              <a:pPr/>
              <a:t>September 22, 2019</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754ED01-E2A0-4C1E-8E21-014B99041579}"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16C3AA4-67BE-44F7-809A-3582401494AF}" type="datetime4">
              <a:rPr lang="en-US" smtClean="0"/>
              <a:pPr/>
              <a:t>September 22,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2754ED01-E2A0-4C1E-8E21-014B99041579}"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5172EEB-1769-4776-AD69-E7C1260563EB}" type="datetime4">
              <a:rPr lang="en-US" smtClean="0"/>
              <a:pPr/>
              <a:t>September 22,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D47BB8AF-C16A-4836-A92D-61834B5F0BA5}" type="datetime4">
              <a:rPr lang="en-US" smtClean="0"/>
              <a:pPr/>
              <a:t>September 22,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2754ED01-E2A0-4C1E-8E21-014B99041579}"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47D2193-4505-4A75-99BB-880C6989A757}" type="datetime4">
              <a:rPr lang="en-US" smtClean="0"/>
              <a:pPr/>
              <a:t>September 22, 2019</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754ED01-E2A0-4C1E-8E21-014B99041579}"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113A18F4-33C3-445B-924C-31108C51719C}" type="datetime4">
              <a:rPr lang="en-US" smtClean="0"/>
              <a:pPr/>
              <a:t>September 22, 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3AF7543A-E259-478F-9E0D-57BA40E442B7}" type="datetime4">
              <a:rPr lang="en-US" smtClean="0"/>
              <a:pPr/>
              <a:t>September 22, 2019</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754ED01-E2A0-4C1E-8E21-014B99041579}"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EFB012D-77A1-44B0-BB26-329BA1EE55C9}" type="datetime4">
              <a:rPr lang="en-US" smtClean="0"/>
              <a:pPr/>
              <a:t>September 22, 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2754ED01-E2A0-4C1E-8E21-014B9904157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4B7499E-3031-413E-B01E-B94970708CAA}" type="datetime4">
              <a:rPr lang="en-US" smtClean="0"/>
              <a:pPr/>
              <a:t>September 22, 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754ED01-E2A0-4C1E-8E21-014B99041579}"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DC7EAB0C-2220-4D0E-A0DD-DB7FA0F742F4}" type="datetime4">
              <a:rPr lang="en-US" smtClean="0"/>
              <a:pPr/>
              <a:t>September 22, 2019</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2754ED01-E2A0-4C1E-8E21-014B99041579}"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Drag picture to placeholder or click icon to add</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E3416D63-31BF-4B94-B6C5-E20B2C63F515}" type="datetime4">
              <a:rPr lang="en-US" smtClean="0"/>
              <a:pPr/>
              <a:t>September 22, 2019</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2B1B13E-D5AF-485E-81A1-82A140076526}" type="datetime4">
              <a:rPr lang="en-US" smtClean="0"/>
              <a:pPr/>
              <a:t>September 22, 2019</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754ED01-E2A0-4C1E-8E21-014B99041579}"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rive.google.com/drive/folders/1TSocwPdcqTS2jq-IOmFApRTL510C6s6Z?usp=shari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archer1stgrade.weebly.com/" TargetMode="External"/><Relationship Id="rId2" Type="http://schemas.openxmlformats.org/officeDocument/2006/relationships/hyperlink" Target="mailto:darcher@lusd.net" TargetMode="Externa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s://www.classdojo.com/" TargetMode="External"/><Relationship Id="rId4" Type="http://schemas.openxmlformats.org/officeDocument/2006/relationships/hyperlink" Target="http://lincolnstemcharter.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kahoot.i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2593026"/>
          </a:xfrm>
        </p:spPr>
        <p:txBody>
          <a:bodyPr>
            <a:normAutofit/>
          </a:bodyPr>
          <a:lstStyle/>
          <a:p>
            <a:pPr algn="ctr"/>
            <a:r>
              <a:rPr lang="en-US" sz="2400" dirty="0"/>
              <a:t>Mrs. Archer’s 1</a:t>
            </a:r>
            <a:r>
              <a:rPr lang="en-US" sz="2400" baseline="30000" dirty="0"/>
              <a:t>st</a:t>
            </a:r>
            <a:r>
              <a:rPr lang="en-US" sz="2400" dirty="0"/>
              <a:t> </a:t>
            </a:r>
            <a:r>
              <a:rPr lang="en-US" sz="2400"/>
              <a:t>Grade 2019-2020</a:t>
            </a:r>
            <a:endParaRPr lang="en-US" sz="2400" dirty="0"/>
          </a:p>
          <a:p>
            <a:pPr algn="ctr"/>
            <a:r>
              <a:rPr lang="en-US" sz="2400" dirty="0"/>
              <a:t>John McCandless Stem Charter School</a:t>
            </a:r>
          </a:p>
          <a:p>
            <a:pPr algn="ctr"/>
            <a:endParaRPr lang="en-US" sz="2400" dirty="0"/>
          </a:p>
          <a:p>
            <a:pPr algn="ctr"/>
            <a:endParaRPr lang="en-US" sz="2200" dirty="0"/>
          </a:p>
        </p:txBody>
      </p:sp>
      <p:sp>
        <p:nvSpPr>
          <p:cNvPr id="4" name="Title 3"/>
          <p:cNvSpPr>
            <a:spLocks noGrp="1"/>
          </p:cNvSpPr>
          <p:nvPr>
            <p:ph type="ctrTitle"/>
          </p:nvPr>
        </p:nvSpPr>
        <p:spPr>
          <a:xfrm>
            <a:off x="502672" y="198447"/>
            <a:ext cx="8175034" cy="1706645"/>
          </a:xfrm>
        </p:spPr>
        <p:txBody>
          <a:bodyPr>
            <a:noAutofit/>
          </a:bodyPr>
          <a:lstStyle/>
          <a:p>
            <a:r>
              <a:rPr lang="en-US" sz="4400" dirty="0"/>
              <a:t>APTT</a:t>
            </a:r>
            <a:br>
              <a:rPr lang="en-US" sz="4400" dirty="0"/>
            </a:br>
            <a:r>
              <a:rPr lang="en-US" sz="4400" dirty="0"/>
              <a:t>Academic Parent Teacher Team</a:t>
            </a:r>
          </a:p>
        </p:txBody>
      </p:sp>
      <p:pic>
        <p:nvPicPr>
          <p:cNvPr id="2" name="Picture 1" descr="searc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871" y="4586280"/>
            <a:ext cx="1499559" cy="1652292"/>
          </a:xfrm>
          <a:prstGeom prst="rect">
            <a:avLst/>
          </a:prstGeom>
        </p:spPr>
      </p:pic>
    </p:spTree>
    <p:extLst>
      <p:ext uri="{BB962C8B-B14F-4D97-AF65-F5344CB8AC3E}">
        <p14:creationId xmlns:p14="http://schemas.microsoft.com/office/powerpoint/2010/main" val="3883468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solidFill>
                  <a:srgbClr val="FF0000"/>
                </a:solidFill>
              </a:rPr>
              <a:t>Project Based Learning (PBL)</a:t>
            </a:r>
          </a:p>
        </p:txBody>
      </p:sp>
      <p:sp>
        <p:nvSpPr>
          <p:cNvPr id="3" name="Content Placeholder 2"/>
          <p:cNvSpPr>
            <a:spLocks noGrp="1"/>
          </p:cNvSpPr>
          <p:nvPr>
            <p:ph sz="quarter" idx="1"/>
          </p:nvPr>
        </p:nvSpPr>
        <p:spPr>
          <a:xfrm>
            <a:off x="301752" y="1527048"/>
            <a:ext cx="8503920" cy="4837232"/>
          </a:xfrm>
        </p:spPr>
        <p:txBody>
          <a:bodyPr>
            <a:normAutofit lnSpcReduction="10000"/>
          </a:bodyPr>
          <a:lstStyle/>
          <a:p>
            <a:pPr marL="0" indent="0">
              <a:buNone/>
            </a:pPr>
            <a:r>
              <a:rPr lang="en-US" dirty="0"/>
              <a:t>What is Project Based Learning?</a:t>
            </a:r>
          </a:p>
          <a:p>
            <a:pPr marL="0" indent="0">
              <a:buNone/>
            </a:pPr>
            <a:endParaRPr lang="en-US" sz="1100" dirty="0"/>
          </a:p>
          <a:p>
            <a:pPr marL="0" indent="0">
              <a:buNone/>
            </a:pPr>
            <a:r>
              <a:rPr lang="en-US" b="1" dirty="0"/>
              <a:t>Project Based Learning</a:t>
            </a:r>
            <a:r>
              <a:rPr lang="en-US" dirty="0"/>
              <a:t> is a teaching method in which students gain knowledge and skills by working for an extended period of time to investigate and respond to an engaging and complex question, problem, or challenge.</a:t>
            </a:r>
          </a:p>
          <a:p>
            <a:pPr marL="0" indent="0">
              <a:buNone/>
            </a:pPr>
            <a:endParaRPr lang="en-US" sz="1000" dirty="0"/>
          </a:p>
          <a:p>
            <a:pPr marL="0" indent="0">
              <a:buNone/>
            </a:pPr>
            <a:r>
              <a:rPr lang="en-US" sz="2400" dirty="0"/>
              <a:t>Upcoming Projects:</a:t>
            </a:r>
          </a:p>
          <a:p>
            <a:pPr>
              <a:buFont typeface="Arial"/>
              <a:buChar char="•"/>
            </a:pPr>
            <a:r>
              <a:rPr lang="en-US" sz="2400" dirty="0"/>
              <a:t>Animals</a:t>
            </a:r>
          </a:p>
          <a:p>
            <a:pPr>
              <a:buFont typeface="Arial"/>
              <a:buChar char="•"/>
            </a:pPr>
            <a:r>
              <a:rPr lang="en-US" sz="2400" dirty="0"/>
              <a:t>Light &amp; Sound</a:t>
            </a:r>
          </a:p>
          <a:p>
            <a:pPr>
              <a:buFont typeface="Arial"/>
              <a:buChar char="•"/>
            </a:pPr>
            <a:r>
              <a:rPr lang="en-US" sz="2400" dirty="0"/>
              <a:t>Plants</a:t>
            </a:r>
          </a:p>
          <a:p>
            <a:pPr>
              <a:buFont typeface="Arial"/>
              <a:buChar char="•"/>
            </a:pPr>
            <a:r>
              <a:rPr lang="en-US" sz="2400" dirty="0"/>
              <a:t>Flight</a:t>
            </a:r>
          </a:p>
        </p:txBody>
      </p:sp>
      <p:pic>
        <p:nvPicPr>
          <p:cNvPr id="5" name="Picture 4" descr="images-10.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578" y="3982263"/>
            <a:ext cx="2826534" cy="2261227"/>
          </a:xfrm>
          <a:prstGeom prst="rect">
            <a:avLst/>
          </a:prstGeom>
        </p:spPr>
      </p:pic>
    </p:spTree>
    <p:extLst>
      <p:ext uri="{BB962C8B-B14F-4D97-AF65-F5344CB8AC3E}">
        <p14:creationId xmlns:p14="http://schemas.microsoft.com/office/powerpoint/2010/main" val="3334725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solidFill>
                  <a:srgbClr val="FF0000"/>
                </a:solidFill>
              </a:rPr>
              <a:t>APTT</a:t>
            </a:r>
          </a:p>
        </p:txBody>
      </p:sp>
      <p:sp>
        <p:nvSpPr>
          <p:cNvPr id="3" name="Content Placeholder 2"/>
          <p:cNvSpPr>
            <a:spLocks noGrp="1"/>
          </p:cNvSpPr>
          <p:nvPr>
            <p:ph sz="quarter" idx="1"/>
          </p:nvPr>
        </p:nvSpPr>
        <p:spPr>
          <a:xfrm>
            <a:off x="301752" y="1527048"/>
            <a:ext cx="8503920" cy="4785394"/>
          </a:xfrm>
        </p:spPr>
        <p:txBody>
          <a:bodyPr>
            <a:normAutofit fontScale="47500" lnSpcReduction="20000"/>
          </a:bodyPr>
          <a:lstStyle/>
          <a:p>
            <a:pPr marL="0" indent="0">
              <a:buNone/>
            </a:pPr>
            <a:r>
              <a:rPr lang="en-US" sz="4200" dirty="0"/>
              <a:t>Academic Parent Teacher Teams (APTT):</a:t>
            </a:r>
          </a:p>
          <a:p>
            <a:pPr marL="0" indent="0">
              <a:buNone/>
            </a:pPr>
            <a:endParaRPr lang="en-US" sz="900" dirty="0"/>
          </a:p>
          <a:p>
            <a:pPr marL="0" indent="0">
              <a:buNone/>
            </a:pPr>
            <a:endParaRPr lang="en-US" sz="800" dirty="0"/>
          </a:p>
          <a:p>
            <a:pPr marL="0" indent="0">
              <a:buNone/>
            </a:pPr>
            <a:r>
              <a:rPr lang="en-US" sz="3800" dirty="0"/>
              <a:t>APTT has two main components:</a:t>
            </a:r>
          </a:p>
          <a:p>
            <a:pPr marL="0" indent="0">
              <a:buNone/>
            </a:pPr>
            <a:endParaRPr lang="en-US" sz="2300" dirty="0"/>
          </a:p>
          <a:p>
            <a:pPr marL="0" indent="0">
              <a:buNone/>
            </a:pPr>
            <a:r>
              <a:rPr lang="en-US" sz="3800" dirty="0"/>
              <a:t>1.) Classroom Team Meetings</a:t>
            </a:r>
          </a:p>
          <a:p>
            <a:pPr marL="0" indent="0">
              <a:buNone/>
            </a:pPr>
            <a:endParaRPr lang="en-US" sz="2100" dirty="0"/>
          </a:p>
          <a:p>
            <a:pPr>
              <a:buFont typeface="Arial"/>
              <a:buChar char="•"/>
            </a:pPr>
            <a:r>
              <a:rPr lang="en-US" sz="3800" dirty="0"/>
              <a:t>"classroom team" consists of the classroom teacher and all the parents/families</a:t>
            </a:r>
          </a:p>
          <a:p>
            <a:pPr marL="0" indent="0">
              <a:buNone/>
            </a:pPr>
            <a:r>
              <a:rPr lang="en-US" sz="3800" dirty="0"/>
              <a:t>     in the class</a:t>
            </a:r>
          </a:p>
          <a:p>
            <a:pPr>
              <a:buFont typeface="Arial"/>
              <a:buChar char="•"/>
            </a:pPr>
            <a:r>
              <a:rPr lang="en-US" sz="3800" dirty="0"/>
              <a:t>teacher reviews and explains class-level academic data</a:t>
            </a:r>
          </a:p>
          <a:p>
            <a:pPr>
              <a:lnSpc>
                <a:spcPct val="110000"/>
              </a:lnSpc>
              <a:buFont typeface="Arial"/>
              <a:buChar char="•"/>
            </a:pPr>
            <a:r>
              <a:rPr lang="en-US" sz="3800" dirty="0"/>
              <a:t>teacher provides parents with individual data about their own child's performance and helping parents set 60-day SMART (Specific, Measurable, Actionable, Realistic, and Time-Bound) academic goals for their children.</a:t>
            </a:r>
          </a:p>
          <a:p>
            <a:pPr marL="0" indent="0">
              <a:lnSpc>
                <a:spcPct val="110000"/>
              </a:lnSpc>
              <a:buNone/>
            </a:pPr>
            <a:r>
              <a:rPr lang="en-US" sz="3800" dirty="0"/>
              <a:t> </a:t>
            </a:r>
          </a:p>
          <a:p>
            <a:pPr marL="0" indent="0">
              <a:buNone/>
            </a:pPr>
            <a:r>
              <a:rPr lang="en-US" sz="3800" dirty="0"/>
              <a:t>2.) Teacher Coaching</a:t>
            </a:r>
          </a:p>
          <a:p>
            <a:pPr marL="0" indent="0">
              <a:buNone/>
            </a:pPr>
            <a:endParaRPr lang="en-US" sz="2100" dirty="0"/>
          </a:p>
          <a:p>
            <a:pPr>
              <a:lnSpc>
                <a:spcPct val="110000"/>
              </a:lnSpc>
              <a:buFont typeface="Arial"/>
              <a:buChar char="•"/>
            </a:pPr>
            <a:r>
              <a:rPr lang="en-US" sz="3800" dirty="0"/>
              <a:t>Teacher models and provides materials for activities that parents can do with their children at home, giving parents time to practice these activities with each other in a small group setting </a:t>
            </a:r>
          </a:p>
          <a:p>
            <a:pPr>
              <a:buFont typeface="Arial"/>
              <a:buChar char="•"/>
            </a:pPr>
            <a:r>
              <a:rPr lang="en-US" sz="3800" dirty="0"/>
              <a:t>parents can share tips among themselves. </a:t>
            </a:r>
          </a:p>
          <a:p>
            <a:pPr>
              <a:buFont typeface="Arial"/>
              <a:buChar char="•"/>
            </a:pPr>
            <a:endParaRPr lang="en-US" sz="2100" dirty="0"/>
          </a:p>
        </p:txBody>
      </p:sp>
      <p:pic>
        <p:nvPicPr>
          <p:cNvPr id="7" name="Picture 6" descr="images-1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6703" y="883606"/>
            <a:ext cx="1884640" cy="1859623"/>
          </a:xfrm>
          <a:prstGeom prst="rect">
            <a:avLst/>
          </a:prstGeom>
        </p:spPr>
      </p:pic>
    </p:spTree>
    <p:extLst>
      <p:ext uri="{BB962C8B-B14F-4D97-AF65-F5344CB8AC3E}">
        <p14:creationId xmlns:p14="http://schemas.microsoft.com/office/powerpoint/2010/main" val="3707729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solidFill>
                  <a:srgbClr val="FF0000"/>
                </a:solidFill>
              </a:rPr>
              <a:t>Reading Strategies</a:t>
            </a:r>
          </a:p>
        </p:txBody>
      </p:sp>
      <p:sp>
        <p:nvSpPr>
          <p:cNvPr id="3" name="Content Placeholder 2"/>
          <p:cNvSpPr>
            <a:spLocks noGrp="1"/>
          </p:cNvSpPr>
          <p:nvPr>
            <p:ph sz="quarter" idx="1"/>
          </p:nvPr>
        </p:nvSpPr>
        <p:spPr>
          <a:xfrm>
            <a:off x="301752" y="1443789"/>
            <a:ext cx="8503920" cy="5209674"/>
          </a:xfrm>
        </p:spPr>
        <p:txBody>
          <a:bodyPr>
            <a:normAutofit fontScale="25000" lnSpcReduction="20000"/>
          </a:bodyPr>
          <a:lstStyle/>
          <a:p>
            <a:pPr marL="0" indent="0">
              <a:lnSpc>
                <a:spcPct val="50000"/>
              </a:lnSpc>
              <a:buNone/>
            </a:pPr>
            <a:endParaRPr lang="en-US" dirty="0"/>
          </a:p>
          <a:p>
            <a:pPr>
              <a:lnSpc>
                <a:spcPct val="110000"/>
              </a:lnSpc>
            </a:pPr>
            <a:r>
              <a:rPr lang="en-US" sz="8800" dirty="0"/>
              <a:t>High-Frequency Words </a:t>
            </a:r>
          </a:p>
          <a:p>
            <a:pPr marL="0" indent="0">
              <a:lnSpc>
                <a:spcPct val="110000"/>
              </a:lnSpc>
              <a:buNone/>
            </a:pPr>
            <a:r>
              <a:rPr lang="en-US" sz="8800" dirty="0"/>
              <a:t>    *Read, spell, read/write</a:t>
            </a:r>
          </a:p>
          <a:p>
            <a:pPr marL="0" indent="0">
              <a:lnSpc>
                <a:spcPct val="110000"/>
              </a:lnSpc>
              <a:buNone/>
            </a:pPr>
            <a:r>
              <a:rPr lang="en-US" sz="8800" dirty="0"/>
              <a:t>    *Interactive Word Wall</a:t>
            </a:r>
          </a:p>
          <a:p>
            <a:pPr marL="0" indent="0">
              <a:lnSpc>
                <a:spcPct val="110000"/>
              </a:lnSpc>
              <a:buNone/>
            </a:pPr>
            <a:r>
              <a:rPr lang="en-US" sz="8800" dirty="0"/>
              <a:t>    *Parent Guide to Sight Words</a:t>
            </a:r>
          </a:p>
          <a:p>
            <a:pPr marL="0" indent="0">
              <a:lnSpc>
                <a:spcPct val="110000"/>
              </a:lnSpc>
              <a:buNone/>
            </a:pPr>
            <a:endParaRPr lang="en-US" sz="7200" dirty="0"/>
          </a:p>
          <a:p>
            <a:pPr>
              <a:lnSpc>
                <a:spcPct val="50000"/>
              </a:lnSpc>
            </a:pPr>
            <a:endParaRPr lang="en-US" sz="8800" dirty="0"/>
          </a:p>
          <a:p>
            <a:pPr>
              <a:lnSpc>
                <a:spcPct val="50000"/>
              </a:lnSpc>
            </a:pPr>
            <a:r>
              <a:rPr lang="en-US" sz="8800" dirty="0"/>
              <a:t>Phonemic Awareness Drills</a:t>
            </a:r>
          </a:p>
          <a:p>
            <a:pPr marL="0" indent="0">
              <a:lnSpc>
                <a:spcPct val="50000"/>
              </a:lnSpc>
              <a:buNone/>
            </a:pPr>
            <a:endParaRPr lang="en-US" sz="8800" dirty="0"/>
          </a:p>
          <a:p>
            <a:pPr marL="0" indent="0">
              <a:lnSpc>
                <a:spcPct val="50000"/>
              </a:lnSpc>
              <a:buNone/>
            </a:pPr>
            <a:endParaRPr lang="en-US" sz="8800" dirty="0"/>
          </a:p>
          <a:p>
            <a:pPr>
              <a:lnSpc>
                <a:spcPct val="120000"/>
              </a:lnSpc>
            </a:pPr>
            <a:r>
              <a:rPr lang="en-US" sz="8800" dirty="0"/>
              <a:t>Student Success Activity Packets</a:t>
            </a:r>
          </a:p>
          <a:p>
            <a:pPr marL="0" indent="0">
              <a:lnSpc>
                <a:spcPct val="120000"/>
              </a:lnSpc>
              <a:buNone/>
            </a:pPr>
            <a:r>
              <a:rPr lang="en-US" sz="8800" dirty="0"/>
              <a:t>    *Phonemic Awareness</a:t>
            </a:r>
          </a:p>
          <a:p>
            <a:pPr marL="0" indent="0">
              <a:lnSpc>
                <a:spcPct val="120000"/>
              </a:lnSpc>
              <a:buNone/>
            </a:pPr>
            <a:r>
              <a:rPr lang="en-US" sz="8800" dirty="0"/>
              <a:t>    *Phonics</a:t>
            </a:r>
          </a:p>
          <a:p>
            <a:pPr marL="0" indent="0">
              <a:lnSpc>
                <a:spcPct val="120000"/>
              </a:lnSpc>
              <a:buNone/>
            </a:pPr>
            <a:r>
              <a:rPr lang="en-US" sz="8800" dirty="0"/>
              <a:t>    *Fluency</a:t>
            </a:r>
          </a:p>
          <a:p>
            <a:pPr marL="0" indent="0">
              <a:lnSpc>
                <a:spcPct val="120000"/>
              </a:lnSpc>
              <a:buNone/>
            </a:pPr>
            <a:r>
              <a:rPr lang="en-US" sz="8800" dirty="0"/>
              <a:t>    *Comprehension</a:t>
            </a:r>
          </a:p>
          <a:p>
            <a:pPr marL="0" indent="0">
              <a:lnSpc>
                <a:spcPct val="120000"/>
              </a:lnSpc>
              <a:buNone/>
            </a:pPr>
            <a:endParaRPr lang="en-US" sz="4000" dirty="0"/>
          </a:p>
          <a:p>
            <a:pPr marL="0" indent="0">
              <a:lnSpc>
                <a:spcPct val="120000"/>
              </a:lnSpc>
              <a:buNone/>
            </a:pPr>
            <a:endParaRPr lang="en-US" sz="8800" dirty="0"/>
          </a:p>
          <a:p>
            <a:pPr marL="0" indent="0">
              <a:lnSpc>
                <a:spcPct val="120000"/>
              </a:lnSpc>
              <a:buNone/>
            </a:pPr>
            <a:endParaRPr lang="en-US" sz="8800" dirty="0"/>
          </a:p>
          <a:p>
            <a:pPr marL="0" indent="0">
              <a:lnSpc>
                <a:spcPct val="120000"/>
              </a:lnSpc>
              <a:buNone/>
            </a:pPr>
            <a:endParaRPr lang="en-US" sz="8800" dirty="0"/>
          </a:p>
          <a:p>
            <a:pPr marL="0" indent="0">
              <a:lnSpc>
                <a:spcPct val="120000"/>
              </a:lnSpc>
              <a:buNone/>
            </a:pPr>
            <a:endParaRPr lang="en-US" sz="4000" dirty="0"/>
          </a:p>
          <a:p>
            <a:pPr marL="0" indent="0">
              <a:lnSpc>
                <a:spcPct val="120000"/>
              </a:lnSpc>
              <a:buNone/>
            </a:pPr>
            <a:endParaRPr lang="en-US" sz="2500" dirty="0"/>
          </a:p>
          <a:p>
            <a:pPr marL="0" indent="0">
              <a:lnSpc>
                <a:spcPct val="50000"/>
              </a:lnSpc>
              <a:buNone/>
            </a:pPr>
            <a:r>
              <a:rPr lang="en-US" sz="4800" dirty="0"/>
              <a:t>  </a:t>
            </a:r>
          </a:p>
          <a:p>
            <a:pPr>
              <a:lnSpc>
                <a:spcPct val="50000"/>
              </a:lnSpc>
            </a:pPr>
            <a:endParaRPr lang="en-US" sz="4800" dirty="0"/>
          </a:p>
          <a:p>
            <a:pPr>
              <a:lnSpc>
                <a:spcPct val="50000"/>
              </a:lnSpc>
            </a:pPr>
            <a:endParaRPr lang="en-US" sz="4800" dirty="0"/>
          </a:p>
          <a:p>
            <a:pPr>
              <a:lnSpc>
                <a:spcPct val="50000"/>
              </a:lnSpc>
            </a:pPr>
            <a:endParaRPr lang="en-US" sz="4800" dirty="0"/>
          </a:p>
          <a:p>
            <a:pPr>
              <a:lnSpc>
                <a:spcPct val="50000"/>
              </a:lnSpc>
            </a:pPr>
            <a:endParaRPr lang="en-US" sz="4800" dirty="0"/>
          </a:p>
          <a:p>
            <a:pPr>
              <a:lnSpc>
                <a:spcPct val="50000"/>
              </a:lnSpc>
            </a:pPr>
            <a:endParaRPr lang="en-US" sz="4800" dirty="0"/>
          </a:p>
        </p:txBody>
      </p:sp>
      <p:pic>
        <p:nvPicPr>
          <p:cNvPr id="4" name="Picture 3" descr="images-1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0147" y="3164306"/>
            <a:ext cx="3150830" cy="2360081"/>
          </a:xfrm>
          <a:prstGeom prst="rect">
            <a:avLst/>
          </a:prstGeom>
        </p:spPr>
      </p:pic>
    </p:spTree>
    <p:extLst>
      <p:ext uri="{BB962C8B-B14F-4D97-AF65-F5344CB8AC3E}">
        <p14:creationId xmlns:p14="http://schemas.microsoft.com/office/powerpoint/2010/main" val="2799148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solidFill>
                  <a:srgbClr val="FF0000"/>
                </a:solidFill>
              </a:rPr>
              <a:t>Reading Assessment</a:t>
            </a:r>
          </a:p>
        </p:txBody>
      </p:sp>
      <p:sp>
        <p:nvSpPr>
          <p:cNvPr id="3" name="Content Placeholder 2"/>
          <p:cNvSpPr>
            <a:spLocks noGrp="1"/>
          </p:cNvSpPr>
          <p:nvPr>
            <p:ph sz="quarter" idx="1"/>
          </p:nvPr>
        </p:nvSpPr>
        <p:spPr>
          <a:xfrm>
            <a:off x="301752" y="1527048"/>
            <a:ext cx="8503920" cy="5102352"/>
          </a:xfrm>
        </p:spPr>
        <p:txBody>
          <a:bodyPr>
            <a:normAutofit/>
          </a:bodyPr>
          <a:lstStyle/>
          <a:p>
            <a:pPr marL="0" indent="0">
              <a:buNone/>
            </a:pPr>
            <a:r>
              <a:rPr lang="en-US" sz="2200" u="sng" dirty="0"/>
              <a:t>Dibels Reading</a:t>
            </a:r>
          </a:p>
          <a:p>
            <a:pPr marL="0" indent="0">
              <a:buNone/>
            </a:pPr>
            <a:endParaRPr lang="en-US" sz="800" dirty="0"/>
          </a:p>
          <a:p>
            <a:pPr marL="0" indent="0">
              <a:buNone/>
            </a:pPr>
            <a:r>
              <a:rPr lang="en-US" sz="2200" dirty="0"/>
              <a:t>Nonsense Word Fluency (NWF)</a:t>
            </a:r>
          </a:p>
          <a:p>
            <a:pPr marL="0" indent="0">
              <a:buNone/>
            </a:pPr>
            <a:r>
              <a:rPr lang="en-US" sz="2200" dirty="0"/>
              <a:t>Two Parts: CLS (Correct Letter Sounds) </a:t>
            </a:r>
          </a:p>
          <a:p>
            <a:pPr marL="0" indent="0">
              <a:buNone/>
            </a:pPr>
            <a:r>
              <a:rPr lang="en-US" sz="2200" dirty="0"/>
              <a:t>                     WRC (Words Read Correctly)</a:t>
            </a:r>
          </a:p>
          <a:p>
            <a:pPr marL="0" indent="0">
              <a:buNone/>
            </a:pPr>
            <a:endParaRPr lang="en-US" sz="800" dirty="0"/>
          </a:p>
          <a:p>
            <a:pPr>
              <a:buFont typeface="Arial"/>
              <a:buChar char="•"/>
            </a:pPr>
            <a:r>
              <a:rPr lang="en-US" sz="2000" dirty="0"/>
              <a:t>The DIBELS Nonsense Word Fluency (NWF) measure is a standardized, individually administered test of the </a:t>
            </a:r>
            <a:r>
              <a:rPr lang="en-US" sz="2000" b="1" dirty="0"/>
              <a:t>alphabetic</a:t>
            </a:r>
            <a:r>
              <a:rPr lang="en-US" sz="2000" dirty="0"/>
              <a:t> principle including letter-sound correspondence in which letters represent their most common sounds and of the ability to blend letters into words in which letters represent their most common sounds.</a:t>
            </a:r>
          </a:p>
          <a:p>
            <a:pPr marL="0" indent="0">
              <a:buNone/>
            </a:pPr>
            <a:r>
              <a:rPr lang="en-US" sz="2200" dirty="0"/>
              <a:t>Assessment Benchmarks:</a:t>
            </a:r>
          </a:p>
          <a:p>
            <a:pPr marL="0" indent="0">
              <a:buNone/>
            </a:pPr>
            <a:r>
              <a:rPr lang="en-US" sz="2200" dirty="0"/>
              <a:t>CLS:	    September – 25	January – 54</a:t>
            </a:r>
          </a:p>
          <a:p>
            <a:pPr marL="0" indent="0">
              <a:buNone/>
            </a:pPr>
            <a:r>
              <a:rPr lang="en-US" sz="2200" dirty="0"/>
              <a:t>WRC:      September – 2           January - 10</a:t>
            </a:r>
          </a:p>
          <a:p>
            <a:pPr marL="0" indent="0">
              <a:buNone/>
            </a:pPr>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2884" y="987552"/>
            <a:ext cx="1907231" cy="2354847"/>
          </a:xfrm>
          <a:prstGeom prst="rect">
            <a:avLst/>
          </a:prstGeom>
        </p:spPr>
      </p:pic>
    </p:spTree>
    <p:extLst>
      <p:ext uri="{BB962C8B-B14F-4D97-AF65-F5344CB8AC3E}">
        <p14:creationId xmlns:p14="http://schemas.microsoft.com/office/powerpoint/2010/main" val="1617933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solidFill>
                  <a:srgbClr val="FF0000"/>
                </a:solidFill>
              </a:rPr>
              <a:t>NWF Whole Class Data</a:t>
            </a:r>
          </a:p>
        </p:txBody>
      </p:sp>
      <p:pic>
        <p:nvPicPr>
          <p:cNvPr id="14" name="Content Placeholder 13">
            <a:extLst>
              <a:ext uri="{FF2B5EF4-FFF2-40B4-BE49-F238E27FC236}">
                <a16:creationId xmlns:a16="http://schemas.microsoft.com/office/drawing/2014/main" id="{4E6D2383-6A73-5D43-9C03-D3ACF09E7764}"/>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45624" y="1503948"/>
            <a:ext cx="7846655" cy="4949591"/>
          </a:xfrm>
        </p:spPr>
      </p:pic>
      <p:cxnSp>
        <p:nvCxnSpPr>
          <p:cNvPr id="16" name="Straight Connector 15">
            <a:extLst>
              <a:ext uri="{FF2B5EF4-FFF2-40B4-BE49-F238E27FC236}">
                <a16:creationId xmlns:a16="http://schemas.microsoft.com/office/drawing/2014/main" id="{2C28D8E1-9A2B-7646-86A3-A448F1DFEEC1}"/>
              </a:ext>
            </a:extLst>
          </p:cNvPr>
          <p:cNvCxnSpPr/>
          <p:nvPr/>
        </p:nvCxnSpPr>
        <p:spPr>
          <a:xfrm>
            <a:off x="986589" y="5534526"/>
            <a:ext cx="7351295" cy="0"/>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7704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solidFill>
                  <a:srgbClr val="FF0000"/>
                </a:solidFill>
              </a:rPr>
              <a:t>Writing Assessments</a:t>
            </a:r>
          </a:p>
        </p:txBody>
      </p:sp>
      <p:sp>
        <p:nvSpPr>
          <p:cNvPr id="3" name="Content Placeholder 2"/>
          <p:cNvSpPr>
            <a:spLocks noGrp="1"/>
          </p:cNvSpPr>
          <p:nvPr>
            <p:ph sz="quarter" idx="1"/>
          </p:nvPr>
        </p:nvSpPr>
        <p:spPr>
          <a:xfrm>
            <a:off x="301752" y="1527047"/>
            <a:ext cx="8503920" cy="4849689"/>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Writing Types &amp; Purposes</a:t>
            </a:r>
          </a:p>
          <a:p>
            <a:pPr marL="0" marR="0" lvl="0" indent="0" defTabSz="914400" eaLnBrk="1" fontAlgn="auto" latinLnBrk="0" hangingPunct="1">
              <a:lnSpc>
                <a:spcPct val="100000"/>
              </a:lnSpc>
              <a:spcBef>
                <a:spcPts val="0"/>
              </a:spcBef>
              <a:spcAft>
                <a:spcPts val="0"/>
              </a:spcAft>
              <a:buClrTx/>
              <a:buSzTx/>
              <a:buFontTx/>
              <a:buNone/>
              <a:tabLst/>
              <a:defRPr/>
            </a:pPr>
            <a:endParaRPr lang="en-US" sz="800" dirty="0"/>
          </a:p>
          <a:p>
            <a:pPr marL="0" marR="0" lvl="0" indent="0" defTabSz="914400" eaLnBrk="1" fontAlgn="auto" latinLnBrk="0" hangingPunct="1">
              <a:lnSpc>
                <a:spcPct val="100000"/>
              </a:lnSpc>
              <a:spcBef>
                <a:spcPts val="0"/>
              </a:spcBef>
              <a:spcAft>
                <a:spcPts val="0"/>
              </a:spcAft>
              <a:buClrTx/>
              <a:buSzTx/>
              <a:buFontTx/>
              <a:buNone/>
              <a:tabLst/>
              <a:defRPr/>
            </a:pPr>
            <a:endParaRPr lang="en-US" sz="800"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b="1" u="sng" dirty="0"/>
          </a:p>
          <a:p>
            <a:pPr marL="0" marR="0" lvl="0" indent="0" defTabSz="914400" eaLnBrk="1" fontAlgn="auto" latinLnBrk="0" hangingPunct="1">
              <a:lnSpc>
                <a:spcPct val="100000"/>
              </a:lnSpc>
              <a:spcBef>
                <a:spcPts val="0"/>
              </a:spcBef>
              <a:spcAft>
                <a:spcPts val="0"/>
              </a:spcAft>
              <a:buClrTx/>
              <a:buSzTx/>
              <a:buFontTx/>
              <a:buNone/>
              <a:tabLst/>
              <a:defRPr/>
            </a:pPr>
            <a:r>
              <a:rPr lang="en-US" sz="1800" b="1" u="sng" dirty="0"/>
              <a:t>Narrative:</a:t>
            </a:r>
          </a:p>
          <a:p>
            <a:pPr marL="0" indent="0">
              <a:spcBef>
                <a:spcPts val="0"/>
              </a:spcBef>
              <a:buClrTx/>
              <a:buSzTx/>
              <a:buNone/>
            </a:pPr>
            <a:r>
              <a:rPr lang="en-US" sz="1800" dirty="0"/>
              <a:t>Write narratives in which students recount two or more appropriately sequenced events, include some details regarding what happened, use temporal words to signal event order, and provide some sense of closure</a:t>
            </a:r>
          </a:p>
          <a:p>
            <a:pPr marL="0" marR="0" lvl="0" indent="0" defTabSz="914400" eaLnBrk="1" fontAlgn="auto" latinLnBrk="0" hangingPunct="1">
              <a:lnSpc>
                <a:spcPct val="100000"/>
              </a:lnSpc>
              <a:spcBef>
                <a:spcPts val="0"/>
              </a:spcBef>
              <a:spcAft>
                <a:spcPts val="0"/>
              </a:spcAft>
              <a:buClrTx/>
              <a:buSzTx/>
              <a:buFontTx/>
              <a:buNone/>
              <a:tabLst/>
              <a:defRPr/>
            </a:pPr>
            <a:endParaRPr lang="en-US" sz="800" dirty="0"/>
          </a:p>
          <a:p>
            <a:pPr marL="0" marR="0" lvl="0" indent="0" defTabSz="914400" eaLnBrk="1" fontAlgn="auto" latinLnBrk="0" hangingPunct="1">
              <a:lnSpc>
                <a:spcPct val="100000"/>
              </a:lnSpc>
              <a:spcBef>
                <a:spcPts val="0"/>
              </a:spcBef>
              <a:spcAft>
                <a:spcPts val="0"/>
              </a:spcAft>
              <a:buClrTx/>
              <a:buSzTx/>
              <a:buNone/>
              <a:tabLst/>
              <a:defRPr/>
            </a:pPr>
            <a:r>
              <a:rPr lang="en-US" sz="1800" b="1" u="sng" dirty="0"/>
              <a:t>Informative:</a:t>
            </a:r>
          </a:p>
          <a:p>
            <a:pPr marL="0" indent="0">
              <a:spcBef>
                <a:spcPts val="0"/>
              </a:spcBef>
              <a:buClrTx/>
              <a:buSzTx/>
              <a:buNone/>
            </a:pPr>
            <a:r>
              <a:rPr lang="en-US" sz="1800" dirty="0"/>
              <a:t>Write informative/explanatory texts in which students name a topic, supply some facts about the topic, and provide some sense of closure</a:t>
            </a:r>
          </a:p>
          <a:p>
            <a:pPr marL="0" marR="0" lvl="0" indent="0" defTabSz="914400" eaLnBrk="1" fontAlgn="auto" latinLnBrk="0" hangingPunct="1">
              <a:lnSpc>
                <a:spcPct val="100000"/>
              </a:lnSpc>
              <a:spcBef>
                <a:spcPts val="0"/>
              </a:spcBef>
              <a:spcAft>
                <a:spcPts val="0"/>
              </a:spcAft>
              <a:buClrTx/>
              <a:buSzTx/>
              <a:buNone/>
              <a:tabLst/>
              <a:defRPr/>
            </a:pPr>
            <a:endParaRPr lang="en-US" sz="800" dirty="0"/>
          </a:p>
          <a:p>
            <a:pPr marL="0" marR="0" lvl="0" indent="0" defTabSz="914400" eaLnBrk="1" fontAlgn="auto" latinLnBrk="0" hangingPunct="1">
              <a:lnSpc>
                <a:spcPct val="100000"/>
              </a:lnSpc>
              <a:spcBef>
                <a:spcPts val="0"/>
              </a:spcBef>
              <a:spcAft>
                <a:spcPts val="0"/>
              </a:spcAft>
              <a:buClrTx/>
              <a:buSzTx/>
              <a:buNone/>
              <a:tabLst/>
              <a:defRPr/>
            </a:pPr>
            <a:r>
              <a:rPr lang="en-US" sz="1800" b="1" u="sng" dirty="0"/>
              <a:t>Opinion:</a:t>
            </a:r>
          </a:p>
          <a:p>
            <a:pPr marL="0" lvl="0" indent="0">
              <a:spcBef>
                <a:spcPts val="0"/>
              </a:spcBef>
              <a:buClrTx/>
              <a:buSzTx/>
              <a:buNone/>
            </a:pPr>
            <a:r>
              <a:rPr lang="en-US" sz="1800" dirty="0"/>
              <a:t>Write opinion pieces in which students introduce the topic or name the book they are writing about, state an opinion, supply a reason for the opinion, and provide some sense of closure</a:t>
            </a:r>
          </a:p>
          <a:p>
            <a:pPr marL="0" lvl="0" indent="0">
              <a:spcBef>
                <a:spcPts val="0"/>
              </a:spcBef>
              <a:buClrTx/>
              <a:buSzTx/>
              <a:buNone/>
            </a:pPr>
            <a:endParaRPr lang="en-US" sz="1800" dirty="0"/>
          </a:p>
          <a:p>
            <a:pPr marL="0" lvl="0" indent="0">
              <a:spcBef>
                <a:spcPts val="0"/>
              </a:spcBef>
              <a:buClrTx/>
              <a:buSzTx/>
              <a:buNone/>
            </a:pP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2184" y="1464274"/>
            <a:ext cx="2143038" cy="1230799"/>
          </a:xfrm>
          <a:prstGeom prst="rect">
            <a:avLst/>
          </a:prstGeom>
        </p:spPr>
      </p:pic>
    </p:spTree>
    <p:extLst>
      <p:ext uri="{BB962C8B-B14F-4D97-AF65-F5344CB8AC3E}">
        <p14:creationId xmlns:p14="http://schemas.microsoft.com/office/powerpoint/2010/main" val="975233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solidFill>
                  <a:srgbClr val="FF0000"/>
                </a:solidFill>
              </a:rPr>
              <a:t>Writing Expectations</a:t>
            </a:r>
          </a:p>
        </p:txBody>
      </p:sp>
      <p:sp>
        <p:nvSpPr>
          <p:cNvPr id="3" name="Content Placeholder 2"/>
          <p:cNvSpPr>
            <a:spLocks noGrp="1"/>
          </p:cNvSpPr>
          <p:nvPr>
            <p:ph sz="quarter" idx="1"/>
          </p:nvPr>
        </p:nvSpPr>
        <p:spPr/>
        <p:txBody>
          <a:bodyPr/>
          <a:lstStyle/>
          <a:p>
            <a:pPr marL="0" indent="0" algn="ctr">
              <a:buNone/>
            </a:pPr>
            <a:r>
              <a:rPr lang="en-US" dirty="0"/>
              <a:t>By the end of first grade in writing, students will</a:t>
            </a:r>
            <a:r>
              <a:rPr lang="is-IS" dirty="0"/>
              <a:t>…</a:t>
            </a:r>
          </a:p>
          <a:p>
            <a:pPr marL="0" indent="0" algn="ctr">
              <a:buNone/>
            </a:pPr>
            <a:endParaRPr lang="is-IS" sz="1000" dirty="0"/>
          </a:p>
          <a:p>
            <a:pPr>
              <a:buFont typeface="Arial" charset="0"/>
              <a:buChar char="•"/>
            </a:pPr>
            <a:r>
              <a:rPr lang="is-IS" dirty="0"/>
              <a:t>stay on topic</a:t>
            </a:r>
          </a:p>
          <a:p>
            <a:pPr>
              <a:buFont typeface="Arial" charset="0"/>
              <a:buChar char="•"/>
            </a:pPr>
            <a:r>
              <a:rPr lang="is-IS" dirty="0"/>
              <a:t>use capital letters correctly</a:t>
            </a:r>
          </a:p>
          <a:p>
            <a:pPr>
              <a:buFont typeface="Arial" charset="0"/>
              <a:buChar char="•"/>
            </a:pPr>
            <a:r>
              <a:rPr lang="is-IS" dirty="0"/>
              <a:t>use punctuation correctly</a:t>
            </a:r>
          </a:p>
          <a:p>
            <a:pPr>
              <a:buFont typeface="Arial" charset="0"/>
              <a:buChar char="•"/>
            </a:pPr>
            <a:r>
              <a:rPr lang="is-IS" dirty="0"/>
              <a:t>spell high-frequency words correctly</a:t>
            </a:r>
          </a:p>
          <a:p>
            <a:pPr>
              <a:buFont typeface="Arial" charset="0"/>
              <a:buChar char="•"/>
            </a:pPr>
            <a:r>
              <a:rPr lang="is-IS" dirty="0"/>
              <a:t>use appropropriate spacing between words</a:t>
            </a:r>
          </a:p>
          <a:p>
            <a:pPr>
              <a:buFont typeface="Arial" charset="0"/>
              <a:buChar char="•"/>
            </a:pPr>
            <a:r>
              <a:rPr lang="is-IS" dirty="0"/>
              <a:t>start sentences with capital letters</a:t>
            </a:r>
          </a:p>
          <a:p>
            <a:pPr>
              <a:buFont typeface="Arial" charset="0"/>
              <a:buChar char="•"/>
            </a:pPr>
            <a:r>
              <a:rPr lang="is-IS" dirty="0"/>
              <a:t>include a strong beginning, middle, and conclusion </a:t>
            </a:r>
          </a:p>
          <a:p>
            <a:pPr marL="0" indent="0">
              <a:buNone/>
            </a:pPr>
            <a:endParaRPr lang="is-IS" dirty="0"/>
          </a:p>
          <a:p>
            <a:pPr marL="0" indent="0" algn="ct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557" y="2077453"/>
            <a:ext cx="2356847" cy="1844842"/>
          </a:xfrm>
          <a:prstGeom prst="rect">
            <a:avLst/>
          </a:prstGeom>
        </p:spPr>
      </p:pic>
    </p:spTree>
    <p:extLst>
      <p:ext uri="{BB962C8B-B14F-4D97-AF65-F5344CB8AC3E}">
        <p14:creationId xmlns:p14="http://schemas.microsoft.com/office/powerpoint/2010/main" val="2093249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solidFill>
                  <a:srgbClr val="FF0000"/>
                </a:solidFill>
              </a:rPr>
              <a:t>Math Assessment</a:t>
            </a:r>
          </a:p>
        </p:txBody>
      </p:sp>
      <p:sp>
        <p:nvSpPr>
          <p:cNvPr id="3" name="Content Placeholder 2"/>
          <p:cNvSpPr>
            <a:spLocks noGrp="1"/>
          </p:cNvSpPr>
          <p:nvPr>
            <p:ph sz="quarter" idx="1"/>
          </p:nvPr>
        </p:nvSpPr>
        <p:spPr/>
        <p:txBody>
          <a:bodyPr>
            <a:normAutofit fontScale="92500" lnSpcReduction="10000"/>
          </a:bodyPr>
          <a:lstStyle/>
          <a:p>
            <a:pPr marL="0" indent="0">
              <a:buNone/>
            </a:pPr>
            <a:r>
              <a:rPr lang="en-US" u="sng" dirty="0"/>
              <a:t>Dibels Math</a:t>
            </a:r>
          </a:p>
          <a:p>
            <a:pPr marL="0" indent="0">
              <a:buNone/>
            </a:pPr>
            <a:endParaRPr lang="en-US" sz="1000" dirty="0"/>
          </a:p>
          <a:p>
            <a:pPr marL="0" indent="0">
              <a:buNone/>
            </a:pPr>
            <a:r>
              <a:rPr lang="en-US" dirty="0"/>
              <a:t>Students are assessed on Common Core math standards for first grade</a:t>
            </a:r>
          </a:p>
          <a:p>
            <a:pPr marL="0" indent="0">
              <a:buNone/>
            </a:pPr>
            <a:endParaRPr lang="en-US" sz="1000" dirty="0"/>
          </a:p>
          <a:p>
            <a:pPr>
              <a:lnSpc>
                <a:spcPct val="110000"/>
              </a:lnSpc>
              <a:buFont typeface="Arial"/>
              <a:buChar char="•"/>
            </a:pPr>
            <a:r>
              <a:rPr lang="en-US" sz="2400" dirty="0"/>
              <a:t>Operations &amp; Algebraic Thinking</a:t>
            </a:r>
          </a:p>
          <a:p>
            <a:pPr>
              <a:lnSpc>
                <a:spcPct val="110000"/>
              </a:lnSpc>
              <a:buFont typeface="Arial"/>
              <a:buChar char="•"/>
            </a:pPr>
            <a:r>
              <a:rPr lang="en-US" sz="2400" dirty="0"/>
              <a:t>Number &amp; Operations in Base Ten</a:t>
            </a:r>
          </a:p>
          <a:p>
            <a:pPr>
              <a:lnSpc>
                <a:spcPct val="110000"/>
              </a:lnSpc>
              <a:buFont typeface="Arial"/>
              <a:buChar char="•"/>
            </a:pPr>
            <a:r>
              <a:rPr lang="en-US" sz="2400" dirty="0"/>
              <a:t>Measurement &amp; Data</a:t>
            </a:r>
          </a:p>
          <a:p>
            <a:pPr>
              <a:lnSpc>
                <a:spcPct val="110000"/>
              </a:lnSpc>
              <a:buFont typeface="Arial"/>
              <a:buChar char="•"/>
            </a:pPr>
            <a:r>
              <a:rPr lang="en-US" sz="2400" dirty="0"/>
              <a:t>Geometry</a:t>
            </a:r>
          </a:p>
          <a:p>
            <a:pPr marL="0" indent="0">
              <a:buNone/>
            </a:pPr>
            <a:endParaRPr lang="en-US" sz="2400" dirty="0"/>
          </a:p>
          <a:p>
            <a:pPr marL="0" indent="0">
              <a:buNone/>
            </a:pPr>
            <a:r>
              <a:rPr lang="en-US" dirty="0"/>
              <a:t>Assessment Benchmarks:</a:t>
            </a:r>
          </a:p>
          <a:p>
            <a:pPr marL="0" indent="0">
              <a:buNone/>
            </a:pPr>
            <a:r>
              <a:rPr lang="en-US" dirty="0"/>
              <a:t>September – 19	May - 28</a:t>
            </a:r>
            <a:r>
              <a:rPr lang="en-US" sz="2400" dirty="0"/>
              <a:t>		</a:t>
            </a:r>
          </a:p>
          <a:p>
            <a:pPr>
              <a:buFont typeface="Arial"/>
              <a:buChar char="•"/>
            </a:pPr>
            <a:endParaRPr lang="en-US" sz="2400"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3916" y="2755900"/>
            <a:ext cx="2302042" cy="2969992"/>
          </a:xfrm>
          <a:prstGeom prst="rect">
            <a:avLst/>
          </a:prstGeom>
        </p:spPr>
      </p:pic>
    </p:spTree>
    <p:extLst>
      <p:ext uri="{BB962C8B-B14F-4D97-AF65-F5344CB8AC3E}">
        <p14:creationId xmlns:p14="http://schemas.microsoft.com/office/powerpoint/2010/main" val="4217338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solidFill>
                  <a:srgbClr val="FF0000"/>
                </a:solidFill>
              </a:rPr>
              <a:t>Math Whole Class Data</a:t>
            </a:r>
          </a:p>
        </p:txBody>
      </p:sp>
      <p:cxnSp>
        <p:nvCxnSpPr>
          <p:cNvPr id="4" name="Straight Connector 3"/>
          <p:cNvCxnSpPr/>
          <p:nvPr/>
        </p:nvCxnSpPr>
        <p:spPr>
          <a:xfrm flipV="1">
            <a:off x="1143000" y="3922295"/>
            <a:ext cx="6966284" cy="12031"/>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1143000" y="3814011"/>
            <a:ext cx="7122695" cy="1203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3" name="Content Placeholder 12">
            <a:extLst>
              <a:ext uri="{FF2B5EF4-FFF2-40B4-BE49-F238E27FC236}">
                <a16:creationId xmlns:a16="http://schemas.microsoft.com/office/drawing/2014/main" id="{F2645943-9C29-ED4A-9B76-BA1F9C87D001}"/>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31341" y="1648327"/>
            <a:ext cx="8504811" cy="4824662"/>
          </a:xfrm>
        </p:spPr>
      </p:pic>
      <p:cxnSp>
        <p:nvCxnSpPr>
          <p:cNvPr id="19" name="Straight Connector 18">
            <a:extLst>
              <a:ext uri="{FF2B5EF4-FFF2-40B4-BE49-F238E27FC236}">
                <a16:creationId xmlns:a16="http://schemas.microsoft.com/office/drawing/2014/main" id="{E681BBF7-65C3-5743-B3A5-21740C192B31}"/>
              </a:ext>
            </a:extLst>
          </p:cNvPr>
          <p:cNvCxnSpPr/>
          <p:nvPr/>
        </p:nvCxnSpPr>
        <p:spPr>
          <a:xfrm>
            <a:off x="637674" y="4042611"/>
            <a:ext cx="8097252" cy="0"/>
          </a:xfrm>
          <a:prstGeom prst="line">
            <a:avLst/>
          </a:prstGeom>
          <a:ln w="381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8367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68453"/>
            <a:ext cx="8534400" cy="868184"/>
          </a:xfrm>
        </p:spPr>
        <p:txBody>
          <a:bodyPr>
            <a:noAutofit/>
          </a:bodyPr>
          <a:lstStyle/>
          <a:p>
            <a:pPr algn="ctr"/>
            <a:br>
              <a:rPr lang="en-US" sz="4000" dirty="0">
                <a:solidFill>
                  <a:srgbClr val="FF0000"/>
                </a:solidFill>
              </a:rPr>
            </a:br>
            <a:br>
              <a:rPr lang="en-US" sz="4000" dirty="0">
                <a:solidFill>
                  <a:srgbClr val="FF0000"/>
                </a:solidFill>
              </a:rPr>
            </a:br>
            <a:br>
              <a:rPr lang="en-US" sz="4000" dirty="0">
                <a:solidFill>
                  <a:srgbClr val="FF0000"/>
                </a:solidFill>
              </a:rPr>
            </a:br>
            <a:br>
              <a:rPr lang="en-US" sz="4000" dirty="0">
                <a:solidFill>
                  <a:srgbClr val="FF0000"/>
                </a:solidFill>
              </a:rPr>
            </a:br>
            <a:br>
              <a:rPr lang="en-US" sz="4000" dirty="0">
                <a:solidFill>
                  <a:srgbClr val="FF0000"/>
                </a:solidFill>
              </a:rPr>
            </a:br>
            <a:br>
              <a:rPr lang="en-US" sz="4000" dirty="0">
                <a:solidFill>
                  <a:srgbClr val="FF0000"/>
                </a:solidFill>
              </a:rPr>
            </a:br>
            <a:br>
              <a:rPr lang="en-US" sz="4000" dirty="0">
                <a:solidFill>
                  <a:srgbClr val="FF0000"/>
                </a:solidFill>
              </a:rPr>
            </a:br>
            <a:r>
              <a:rPr lang="en-US" sz="4400" dirty="0">
                <a:solidFill>
                  <a:srgbClr val="FF0000"/>
                </a:solidFill>
              </a:rPr>
              <a:t>Goal Setting</a:t>
            </a:r>
          </a:p>
        </p:txBody>
      </p:sp>
      <p:sp>
        <p:nvSpPr>
          <p:cNvPr id="3" name="Content Placeholder 2"/>
          <p:cNvSpPr>
            <a:spLocks noGrp="1"/>
          </p:cNvSpPr>
          <p:nvPr>
            <p:ph sz="quarter" idx="1"/>
          </p:nvPr>
        </p:nvSpPr>
        <p:spPr>
          <a:xfrm>
            <a:off x="301752" y="1527048"/>
            <a:ext cx="8503920" cy="4785394"/>
          </a:xfrm>
        </p:spPr>
        <p:txBody>
          <a:bodyPr>
            <a:normAutofit fontScale="92500" lnSpcReduction="10000"/>
          </a:bodyPr>
          <a:lstStyle/>
          <a:p>
            <a:pPr marL="0" indent="0">
              <a:buNone/>
            </a:pPr>
            <a:r>
              <a:rPr lang="en-US" sz="2100" dirty="0"/>
              <a:t>SMART Goals are defined as:</a:t>
            </a:r>
          </a:p>
          <a:p>
            <a:pPr marL="0" indent="0">
              <a:buNone/>
            </a:pPr>
            <a:r>
              <a:rPr lang="en-US" sz="2100" u="sng" dirty="0"/>
              <a:t>Specific</a:t>
            </a:r>
            <a:r>
              <a:rPr lang="en-US" sz="2100" dirty="0"/>
              <a:t>: </a:t>
            </a:r>
          </a:p>
          <a:p>
            <a:r>
              <a:rPr lang="en-US" sz="2100" dirty="0"/>
              <a:t>well defined</a:t>
            </a:r>
          </a:p>
          <a:p>
            <a:r>
              <a:rPr lang="en-US" sz="2100" dirty="0"/>
              <a:t>Clear to anyone that has a basic knowledge of the student</a:t>
            </a:r>
          </a:p>
          <a:p>
            <a:pPr marL="0" indent="0">
              <a:buNone/>
            </a:pPr>
            <a:endParaRPr lang="en-US" sz="900" dirty="0"/>
          </a:p>
          <a:p>
            <a:pPr marL="0" indent="0">
              <a:buNone/>
            </a:pPr>
            <a:r>
              <a:rPr lang="en-US" sz="2100" u="sng" dirty="0"/>
              <a:t>Measureable</a:t>
            </a:r>
            <a:r>
              <a:rPr lang="en-US" sz="2100" dirty="0"/>
              <a:t>:</a:t>
            </a:r>
          </a:p>
          <a:p>
            <a:r>
              <a:rPr lang="en-US" sz="2100" dirty="0"/>
              <a:t>Know if the goal is attainable and how far completion is</a:t>
            </a:r>
          </a:p>
          <a:p>
            <a:r>
              <a:rPr lang="en-US" sz="2100" dirty="0"/>
              <a:t>Find out when you have achieved your goal</a:t>
            </a:r>
          </a:p>
          <a:p>
            <a:pPr marL="0" indent="0">
              <a:buNone/>
            </a:pPr>
            <a:endParaRPr lang="en-US" sz="800" dirty="0"/>
          </a:p>
          <a:p>
            <a:pPr marL="0" indent="0">
              <a:buNone/>
            </a:pPr>
            <a:r>
              <a:rPr lang="en-US" sz="2100" u="sng" dirty="0"/>
              <a:t>Attainable</a:t>
            </a:r>
            <a:r>
              <a:rPr lang="en-US" sz="2100" dirty="0"/>
              <a:t>:</a:t>
            </a:r>
          </a:p>
          <a:p>
            <a:r>
              <a:rPr lang="en-US" sz="2100" dirty="0"/>
              <a:t>Able to achieve</a:t>
            </a:r>
          </a:p>
          <a:p>
            <a:pPr marL="0" indent="0">
              <a:buNone/>
            </a:pPr>
            <a:endParaRPr lang="en-US" sz="800" dirty="0"/>
          </a:p>
          <a:p>
            <a:pPr marL="0" indent="0">
              <a:buNone/>
            </a:pPr>
            <a:r>
              <a:rPr lang="en-US" sz="2100" u="sng" dirty="0"/>
              <a:t>Relevant</a:t>
            </a:r>
            <a:r>
              <a:rPr lang="en-US" sz="2100" dirty="0"/>
              <a:t>:</a:t>
            </a:r>
          </a:p>
          <a:p>
            <a:r>
              <a:rPr lang="en-US" sz="2100" dirty="0"/>
              <a:t>closely connected and appropriate to content</a:t>
            </a:r>
          </a:p>
          <a:p>
            <a:pPr marL="0" indent="0">
              <a:buNone/>
            </a:pPr>
            <a:endParaRPr lang="en-US" sz="900" dirty="0"/>
          </a:p>
          <a:p>
            <a:pPr marL="0" indent="0">
              <a:buNone/>
            </a:pPr>
            <a:r>
              <a:rPr lang="en-US" sz="2100" u="sng" dirty="0"/>
              <a:t>Time-Bound</a:t>
            </a:r>
            <a:r>
              <a:rPr lang="en-US" sz="2100" dirty="0"/>
              <a:t>:</a:t>
            </a:r>
          </a:p>
          <a:p>
            <a:r>
              <a:rPr lang="en-US" sz="2100" dirty="0"/>
              <a:t>Enough time to achieve goal, but not too much time</a:t>
            </a:r>
          </a:p>
          <a:p>
            <a:pPr marL="0" indent="0">
              <a:buNone/>
            </a:pPr>
            <a:endParaRPr lang="en-US" sz="2100" dirty="0"/>
          </a:p>
          <a:p>
            <a:pPr marL="0" indent="0">
              <a:buNone/>
            </a:pPr>
            <a:endParaRPr lang="en-US" sz="2200" dirty="0"/>
          </a:p>
          <a:p>
            <a:pPr marL="0" indent="0">
              <a:buNone/>
            </a:pPr>
            <a:endParaRPr lang="en-US" sz="2200" dirty="0"/>
          </a:p>
          <a:p>
            <a:pPr marL="0" indent="0">
              <a:buNone/>
            </a:pPr>
            <a:endParaRPr lang="en-US" sz="2200" dirty="0"/>
          </a:p>
          <a:p>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1000" dirty="0"/>
          </a:p>
          <a:p>
            <a:endParaRPr lang="en-US" dirty="0"/>
          </a:p>
          <a:p>
            <a:pPr marL="0" indent="0"/>
            <a:endParaRPr lang="en-US" dirty="0"/>
          </a:p>
        </p:txBody>
      </p:sp>
      <p:pic>
        <p:nvPicPr>
          <p:cNvPr id="4" name="Picture 3" descr="images-1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2707" y="3537296"/>
            <a:ext cx="1849886" cy="2511244"/>
          </a:xfrm>
          <a:prstGeom prst="rect">
            <a:avLst/>
          </a:prstGeom>
        </p:spPr>
      </p:pic>
    </p:spTree>
    <p:extLst>
      <p:ext uri="{BB962C8B-B14F-4D97-AF65-F5344CB8AC3E}">
        <p14:creationId xmlns:p14="http://schemas.microsoft.com/office/powerpoint/2010/main" val="3233744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solidFill>
                  <a:srgbClr val="FF0000"/>
                </a:solidFill>
              </a:rPr>
              <a:t>Agenda</a:t>
            </a:r>
          </a:p>
        </p:txBody>
      </p:sp>
      <p:sp>
        <p:nvSpPr>
          <p:cNvPr id="3" name="Content Placeholder 2"/>
          <p:cNvSpPr>
            <a:spLocks noGrp="1"/>
          </p:cNvSpPr>
          <p:nvPr>
            <p:ph sz="quarter" idx="1"/>
          </p:nvPr>
        </p:nvSpPr>
        <p:spPr>
          <a:xfrm>
            <a:off x="301752" y="1600806"/>
            <a:ext cx="8503920" cy="4749500"/>
          </a:xfrm>
        </p:spPr>
        <p:txBody>
          <a:bodyPr>
            <a:noAutofit/>
          </a:bodyPr>
          <a:lstStyle/>
          <a:p>
            <a:pPr>
              <a:buFont typeface="Arial"/>
              <a:buChar char="•"/>
            </a:pPr>
            <a:r>
              <a:rPr lang="en-US" sz="2200" dirty="0" err="1"/>
              <a:t>Kahoot</a:t>
            </a:r>
            <a:r>
              <a:rPr lang="en-US" sz="2200" dirty="0"/>
              <a:t> Quiz</a:t>
            </a:r>
          </a:p>
          <a:p>
            <a:pPr>
              <a:buFont typeface="Arial"/>
              <a:buChar char="•"/>
            </a:pPr>
            <a:r>
              <a:rPr lang="en-US" sz="2200" dirty="0"/>
              <a:t>Welcome &amp; Intro</a:t>
            </a:r>
          </a:p>
          <a:p>
            <a:pPr>
              <a:buFont typeface="Arial"/>
              <a:buChar char="•"/>
            </a:pPr>
            <a:r>
              <a:rPr lang="en-US" sz="2200" dirty="0"/>
              <a:t>Procedures Reminders </a:t>
            </a:r>
          </a:p>
          <a:p>
            <a:pPr>
              <a:buFont typeface="Arial"/>
              <a:buChar char="•"/>
            </a:pPr>
            <a:r>
              <a:rPr lang="en-US" sz="2200" dirty="0"/>
              <a:t>Homework &amp; Behavior Review</a:t>
            </a:r>
          </a:p>
          <a:p>
            <a:pPr>
              <a:buFont typeface="Arial"/>
              <a:buChar char="•"/>
            </a:pPr>
            <a:r>
              <a:rPr lang="en-US" sz="2200" dirty="0"/>
              <a:t>First Grade at a Glance</a:t>
            </a:r>
          </a:p>
          <a:p>
            <a:pPr>
              <a:buFont typeface="Arial"/>
              <a:buChar char="•"/>
            </a:pPr>
            <a:r>
              <a:rPr lang="en-US" sz="2200" dirty="0"/>
              <a:t>PBL</a:t>
            </a:r>
          </a:p>
          <a:p>
            <a:pPr>
              <a:buFont typeface="Arial"/>
              <a:buChar char="•"/>
            </a:pPr>
            <a:r>
              <a:rPr lang="en-US" sz="2200" dirty="0"/>
              <a:t>APTT</a:t>
            </a:r>
          </a:p>
          <a:p>
            <a:pPr>
              <a:buFont typeface="Arial"/>
              <a:buChar char="•"/>
            </a:pPr>
            <a:r>
              <a:rPr lang="en-US" sz="2200" dirty="0"/>
              <a:t>Reading Strategies</a:t>
            </a:r>
          </a:p>
          <a:p>
            <a:pPr>
              <a:buFont typeface="Arial"/>
              <a:buChar char="•"/>
            </a:pPr>
            <a:r>
              <a:rPr lang="en-US" sz="2200" dirty="0"/>
              <a:t>Assessment Data &amp; Goal Setting</a:t>
            </a:r>
          </a:p>
          <a:p>
            <a:pPr>
              <a:buFont typeface="Arial"/>
              <a:buChar char="•"/>
            </a:pPr>
            <a:r>
              <a:rPr lang="en-US" sz="2200" dirty="0"/>
              <a:t>Contact Info</a:t>
            </a:r>
          </a:p>
        </p:txBody>
      </p:sp>
      <p:pic>
        <p:nvPicPr>
          <p:cNvPr id="6" name="Picture 5" descr="images-18.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2567" y="2120702"/>
            <a:ext cx="3048426" cy="3269820"/>
          </a:xfrm>
          <a:prstGeom prst="rect">
            <a:avLst/>
          </a:prstGeom>
        </p:spPr>
      </p:pic>
    </p:spTree>
    <p:extLst>
      <p:ext uri="{BB962C8B-B14F-4D97-AF65-F5344CB8AC3E}">
        <p14:creationId xmlns:p14="http://schemas.microsoft.com/office/powerpoint/2010/main" val="984647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solidFill>
                  <a:srgbClr val="FF0000"/>
                </a:solidFill>
              </a:rPr>
              <a:t>SMART Goal Example</a:t>
            </a:r>
          </a:p>
        </p:txBody>
      </p:sp>
      <p:sp>
        <p:nvSpPr>
          <p:cNvPr id="3" name="Content Placeholder 2"/>
          <p:cNvSpPr>
            <a:spLocks noGrp="1"/>
          </p:cNvSpPr>
          <p:nvPr>
            <p:ph sz="quarter" idx="1"/>
          </p:nvPr>
        </p:nvSpPr>
        <p:spPr>
          <a:xfrm>
            <a:off x="301752" y="1323474"/>
            <a:ext cx="8503920" cy="5317958"/>
          </a:xfrm>
        </p:spPr>
        <p:txBody>
          <a:bodyPr>
            <a:normAutofit lnSpcReduction="10000"/>
          </a:bodyPr>
          <a:lstStyle/>
          <a:p>
            <a:pPr marL="0" indent="0">
              <a:buNone/>
            </a:pPr>
            <a:r>
              <a:rPr lang="en-US" sz="2000" dirty="0"/>
              <a:t>Strategies:</a:t>
            </a:r>
          </a:p>
          <a:p>
            <a:pPr marL="0" indent="0">
              <a:buNone/>
            </a:pPr>
            <a:r>
              <a:rPr lang="en-US" sz="2000" dirty="0"/>
              <a:t>   1. High-Frequency word flashcards</a:t>
            </a:r>
          </a:p>
          <a:p>
            <a:pPr marL="0" indent="0">
              <a:buNone/>
            </a:pPr>
            <a:r>
              <a:rPr lang="en-US" sz="2000" dirty="0"/>
              <a:t>   2. Interactive HF word wall</a:t>
            </a:r>
          </a:p>
          <a:p>
            <a:pPr marL="0" indent="0">
              <a:buNone/>
            </a:pPr>
            <a:endParaRPr lang="en-US" sz="2000" dirty="0"/>
          </a:p>
          <a:p>
            <a:pPr>
              <a:buFont typeface="Arial" charset="0"/>
              <a:buChar char="•"/>
            </a:pPr>
            <a:r>
              <a:rPr lang="en-US" sz="2000" i="1" dirty="0"/>
              <a:t>To help my child reach his/her goal, I will practice the HF word flashcards with him/her using the read, spell, read and read, spell, write strategy. </a:t>
            </a:r>
          </a:p>
          <a:p>
            <a:pPr marL="0" indent="0">
              <a:buNone/>
            </a:pPr>
            <a:endParaRPr lang="en-US" sz="2000" i="1" dirty="0"/>
          </a:p>
          <a:p>
            <a:pPr>
              <a:buFont typeface="Arial" charset="0"/>
              <a:buChar char="•"/>
            </a:pPr>
            <a:r>
              <a:rPr lang="en-US" sz="2000" i="1" dirty="0"/>
              <a:t>I will create a HF Word Wall at home that he/she can access.</a:t>
            </a:r>
          </a:p>
          <a:p>
            <a:pPr marL="0" indent="0">
              <a:buNone/>
            </a:pPr>
            <a:endParaRPr lang="en-US" sz="2000" i="1" dirty="0"/>
          </a:p>
          <a:p>
            <a:pPr>
              <a:buFont typeface="Arial" charset="0"/>
              <a:buChar char="•"/>
            </a:pPr>
            <a:r>
              <a:rPr lang="en-US" sz="2000" i="1" dirty="0"/>
              <a:t>I will check that my child is using the correct spellings of HF words in writing.</a:t>
            </a:r>
          </a:p>
          <a:p>
            <a:pPr marL="0" indent="0">
              <a:buNone/>
            </a:pPr>
            <a:endParaRPr lang="en-US" sz="2000" dirty="0"/>
          </a:p>
          <a:p>
            <a:pPr marL="0" indent="0">
              <a:buNone/>
            </a:pPr>
            <a:r>
              <a:rPr lang="en-US" sz="2000" dirty="0"/>
              <a:t>HF Word Flashcards link: </a:t>
            </a:r>
            <a:r>
              <a:rPr lang="en-US" sz="2000" u="sng" dirty="0">
                <a:hlinkClick r:id="rId2"/>
              </a:rPr>
              <a:t>https://drive.google.com/drive/folders/1TSocwPdcqTS2jq-IOmFApRTL510C6s6Z?usp=sharing</a:t>
            </a:r>
            <a:endParaRPr lang="en-US" sz="2000" dirty="0"/>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3584479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solidFill>
                  <a:srgbClr val="FF0000"/>
                </a:solidFill>
              </a:rPr>
              <a:t>Contact Info</a:t>
            </a:r>
          </a:p>
        </p:txBody>
      </p:sp>
      <p:sp>
        <p:nvSpPr>
          <p:cNvPr id="3" name="Content Placeholder 2"/>
          <p:cNvSpPr>
            <a:spLocks noGrp="1"/>
          </p:cNvSpPr>
          <p:nvPr>
            <p:ph sz="quarter" idx="1"/>
          </p:nvPr>
        </p:nvSpPr>
        <p:spPr>
          <a:xfrm>
            <a:off x="301752" y="1540042"/>
            <a:ext cx="8503920" cy="5089357"/>
          </a:xfrm>
        </p:spPr>
        <p:txBody>
          <a:bodyPr>
            <a:normAutofit fontScale="62500" lnSpcReduction="20000"/>
          </a:bodyPr>
          <a:lstStyle/>
          <a:p>
            <a:pPr marL="0" indent="0">
              <a:lnSpc>
                <a:spcPct val="120000"/>
              </a:lnSpc>
              <a:buNone/>
            </a:pPr>
            <a:r>
              <a:rPr lang="en-US" sz="2900" dirty="0"/>
              <a:t>Communication is vital to ensure student achievement!  Please feel free to contact me regarding comments, questions, concerns, and/or suggestions…</a:t>
            </a:r>
          </a:p>
          <a:p>
            <a:pPr marL="0" indent="0">
              <a:lnSpc>
                <a:spcPct val="120000"/>
              </a:lnSpc>
              <a:buNone/>
            </a:pPr>
            <a:endParaRPr lang="en-US" sz="2900" dirty="0"/>
          </a:p>
          <a:p>
            <a:pPr marL="0" indent="0">
              <a:lnSpc>
                <a:spcPct val="80000"/>
              </a:lnSpc>
              <a:buNone/>
            </a:pPr>
            <a:endParaRPr lang="en-US" sz="2900" dirty="0"/>
          </a:p>
          <a:p>
            <a:pPr>
              <a:buFont typeface="Arial"/>
              <a:buChar char="•"/>
            </a:pPr>
            <a:r>
              <a:rPr lang="en-US" sz="2900" dirty="0"/>
              <a:t>Email: </a:t>
            </a:r>
            <a:r>
              <a:rPr lang="en-US" sz="2900" dirty="0">
                <a:hlinkClick r:id="rId2"/>
              </a:rPr>
              <a:t>darcher@lusd.net</a:t>
            </a:r>
            <a:endParaRPr lang="en-US" sz="2900" dirty="0"/>
          </a:p>
          <a:p>
            <a:pPr>
              <a:buFont typeface="Arial"/>
              <a:buChar char="•"/>
            </a:pPr>
            <a:endParaRPr lang="en-US" sz="2900" dirty="0"/>
          </a:p>
          <a:p>
            <a:pPr>
              <a:buFont typeface="Arial"/>
              <a:buChar char="•"/>
            </a:pPr>
            <a:r>
              <a:rPr lang="en-US" sz="2900" dirty="0"/>
              <a:t>Phone: 888-0160 leave a message and I will return your call</a:t>
            </a:r>
          </a:p>
          <a:p>
            <a:pPr marL="0" indent="0">
              <a:buNone/>
            </a:pPr>
            <a:endParaRPr lang="en-US" sz="2900" dirty="0"/>
          </a:p>
          <a:p>
            <a:pPr>
              <a:buFont typeface="Arial"/>
              <a:buChar char="•"/>
            </a:pPr>
            <a:r>
              <a:rPr lang="en-US" sz="2900" dirty="0"/>
              <a:t>For specific questions regarding your child, please contact me and/or schedule another time to meet</a:t>
            </a:r>
          </a:p>
          <a:p>
            <a:pPr marL="0" indent="0">
              <a:buNone/>
            </a:pPr>
            <a:endParaRPr lang="en-US" sz="2900" dirty="0"/>
          </a:p>
          <a:p>
            <a:pPr>
              <a:buFont typeface="Arial"/>
              <a:buChar char="•"/>
            </a:pPr>
            <a:r>
              <a:rPr lang="en-US" sz="2900" dirty="0"/>
              <a:t>Stay Connected! Class Website: </a:t>
            </a:r>
            <a:r>
              <a:rPr lang="en-US" sz="2900" dirty="0">
                <a:hlinkClick r:id="rId3"/>
              </a:rPr>
              <a:t>archer1stgrade.weebly.com </a:t>
            </a:r>
            <a:endParaRPr lang="en-US" sz="2900" dirty="0"/>
          </a:p>
          <a:p>
            <a:pPr marL="0" indent="0">
              <a:buNone/>
            </a:pPr>
            <a:r>
              <a:rPr lang="en-US" sz="2900" dirty="0"/>
              <a:t>                                    School Website: </a:t>
            </a:r>
            <a:r>
              <a:rPr lang="en-US" sz="2900" dirty="0">
                <a:hlinkClick r:id="rId4"/>
              </a:rPr>
              <a:t>lincolnstemcharter.com</a:t>
            </a:r>
            <a:endParaRPr lang="en-US" sz="2900" dirty="0"/>
          </a:p>
          <a:p>
            <a:pPr marL="0" indent="0">
              <a:buNone/>
            </a:pPr>
            <a:r>
              <a:rPr lang="en-US" sz="2900" dirty="0"/>
              <a:t>               Home &amp; School Messaging: </a:t>
            </a:r>
            <a:r>
              <a:rPr lang="en-US" sz="2900" dirty="0">
                <a:hlinkClick r:id="rId5"/>
              </a:rPr>
              <a:t>https://</a:t>
            </a:r>
            <a:r>
              <a:rPr lang="en-US" sz="2900" dirty="0" err="1">
                <a:hlinkClick r:id="rId5"/>
              </a:rPr>
              <a:t>www.classdojo.com</a:t>
            </a:r>
            <a:r>
              <a:rPr lang="en-US" sz="2900" dirty="0">
                <a:hlinkClick r:id="rId5"/>
              </a:rPr>
              <a:t>/</a:t>
            </a:r>
            <a:endParaRPr lang="en-US" sz="2900" dirty="0"/>
          </a:p>
          <a:p>
            <a:endParaRPr lang="en-US" sz="2900" dirty="0"/>
          </a:p>
          <a:p>
            <a:pPr marL="0" indent="0" algn="ctr">
              <a:buNone/>
            </a:pPr>
            <a:r>
              <a:rPr lang="en-US" sz="2900" dirty="0"/>
              <a:t>Thank you for your support in helping your child be successful in school…together we will have a fabulous year in 1</a:t>
            </a:r>
            <a:r>
              <a:rPr lang="en-US" sz="2900" baseline="30000" dirty="0"/>
              <a:t>st</a:t>
            </a:r>
            <a:r>
              <a:rPr lang="en-US" sz="2900" dirty="0"/>
              <a:t> grade!</a:t>
            </a:r>
          </a:p>
          <a:p>
            <a:pPr marL="0" indent="0" algn="ctr">
              <a:buNone/>
            </a:pPr>
            <a:r>
              <a:rPr lang="en-US" sz="2900" dirty="0">
                <a:sym typeface="Wingdings"/>
              </a:rPr>
              <a:t></a:t>
            </a:r>
            <a:endParaRPr lang="en-US" sz="2900" dirty="0"/>
          </a:p>
          <a:p>
            <a:endParaRPr lang="en-US" dirty="0"/>
          </a:p>
        </p:txBody>
      </p:sp>
      <p:pic>
        <p:nvPicPr>
          <p:cNvPr id="5" name="Picture 4" descr="Unknown-7.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1680" y="2242319"/>
            <a:ext cx="2990088" cy="927447"/>
          </a:xfrm>
          <a:prstGeom prst="rect">
            <a:avLst/>
          </a:prstGeom>
        </p:spPr>
      </p:pic>
    </p:spTree>
    <p:extLst>
      <p:ext uri="{BB962C8B-B14F-4D97-AF65-F5344CB8AC3E}">
        <p14:creationId xmlns:p14="http://schemas.microsoft.com/office/powerpoint/2010/main" val="2472970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err="1">
                <a:solidFill>
                  <a:srgbClr val="FF0000"/>
                </a:solidFill>
              </a:rPr>
              <a:t>Kahoot</a:t>
            </a:r>
            <a:r>
              <a:rPr lang="en-US" sz="4400" dirty="0">
                <a:solidFill>
                  <a:srgbClr val="FF0000"/>
                </a:solidFill>
              </a:rPr>
              <a:t> Quiz</a:t>
            </a:r>
          </a:p>
        </p:txBody>
      </p:sp>
      <p:sp>
        <p:nvSpPr>
          <p:cNvPr id="3" name="Content Placeholder 2"/>
          <p:cNvSpPr>
            <a:spLocks noGrp="1"/>
          </p:cNvSpPr>
          <p:nvPr>
            <p:ph sz="quarter" idx="1"/>
          </p:nvPr>
        </p:nvSpPr>
        <p:spPr/>
        <p:txBody>
          <a:bodyPr/>
          <a:lstStyle/>
          <a:p>
            <a:endParaRPr lang="en-US" dirty="0"/>
          </a:p>
          <a:p>
            <a:pPr marL="0" indent="0" algn="ctr">
              <a:buNone/>
            </a:pPr>
            <a:r>
              <a:rPr lang="en-US" dirty="0"/>
              <a:t>Let’s see what you know about Mrs. Archer!</a:t>
            </a:r>
          </a:p>
          <a:p>
            <a:pPr marL="0" indent="0" algn="ctr">
              <a:buNone/>
            </a:pPr>
            <a:endParaRPr lang="en-US" sz="1200" dirty="0"/>
          </a:p>
          <a:p>
            <a:r>
              <a:rPr lang="en-US" dirty="0">
                <a:hlinkClick r:id="rId2"/>
              </a:rPr>
              <a:t>https://kahoot.it/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8712" y="3813048"/>
            <a:ext cx="3810000" cy="2133600"/>
          </a:xfrm>
          <a:prstGeom prst="rect">
            <a:avLst/>
          </a:prstGeom>
        </p:spPr>
      </p:pic>
    </p:spTree>
    <p:extLst>
      <p:ext uri="{BB962C8B-B14F-4D97-AF65-F5344CB8AC3E}">
        <p14:creationId xmlns:p14="http://schemas.microsoft.com/office/powerpoint/2010/main" val="3953347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solidFill>
                  <a:srgbClr val="FF0000"/>
                </a:solidFill>
              </a:rPr>
              <a:t>Introduction</a:t>
            </a:r>
          </a:p>
        </p:txBody>
      </p:sp>
      <p:sp>
        <p:nvSpPr>
          <p:cNvPr id="3" name="Content Placeholder 2"/>
          <p:cNvSpPr>
            <a:spLocks noGrp="1"/>
          </p:cNvSpPr>
          <p:nvPr>
            <p:ph sz="quarter" idx="1"/>
          </p:nvPr>
        </p:nvSpPr>
        <p:spPr>
          <a:xfrm>
            <a:off x="204537" y="1636295"/>
            <a:ext cx="8734926" cy="4969042"/>
          </a:xfrm>
        </p:spPr>
        <p:txBody>
          <a:bodyPr>
            <a:normAutofit fontScale="55000" lnSpcReduction="20000"/>
          </a:bodyPr>
          <a:lstStyle/>
          <a:p>
            <a:pPr marL="0" indent="0" algn="ctr">
              <a:buNone/>
            </a:pPr>
            <a:r>
              <a:rPr lang="en-US" sz="3400" dirty="0"/>
              <a:t>Welcome 1</a:t>
            </a:r>
            <a:r>
              <a:rPr lang="en-US" sz="3400" baseline="30000" dirty="0"/>
              <a:t>st</a:t>
            </a:r>
            <a:r>
              <a:rPr lang="en-US" sz="3400" dirty="0"/>
              <a:t> Grade Families!</a:t>
            </a:r>
          </a:p>
          <a:p>
            <a:pPr marL="0" indent="0">
              <a:buNone/>
            </a:pPr>
            <a:endParaRPr lang="en-US" sz="3400" dirty="0"/>
          </a:p>
          <a:p>
            <a:pPr marL="0" indent="0">
              <a:buNone/>
            </a:pPr>
            <a:r>
              <a:rPr lang="en-US" sz="3400" dirty="0"/>
              <a:t>A little more info about me…</a:t>
            </a:r>
          </a:p>
          <a:p>
            <a:endParaRPr lang="en-US" sz="3400" dirty="0"/>
          </a:p>
          <a:p>
            <a:pPr>
              <a:lnSpc>
                <a:spcPct val="70000"/>
              </a:lnSpc>
              <a:buFont typeface="Arial"/>
              <a:buChar char="•"/>
            </a:pPr>
            <a:r>
              <a:rPr lang="en-US" sz="3400" dirty="0"/>
              <a:t>22</a:t>
            </a:r>
            <a:r>
              <a:rPr lang="en-US" sz="3400" baseline="30000" dirty="0"/>
              <a:t>nd</a:t>
            </a:r>
            <a:r>
              <a:rPr lang="en-US" sz="3400" dirty="0"/>
              <a:t>  year of teaching/past 12 under LUSD/founding staff member of JMC</a:t>
            </a:r>
          </a:p>
          <a:p>
            <a:pPr>
              <a:lnSpc>
                <a:spcPct val="70000"/>
              </a:lnSpc>
              <a:buFont typeface="Arial"/>
              <a:buChar char="•"/>
            </a:pPr>
            <a:endParaRPr lang="en-US" sz="3400" dirty="0"/>
          </a:p>
          <a:p>
            <a:pPr>
              <a:buFont typeface="Arial"/>
              <a:buChar char="•"/>
            </a:pPr>
            <a:r>
              <a:rPr lang="en-US" sz="3400" dirty="0"/>
              <a:t>Attended Lincoln schools – graduate of Lincoln High and CSU Stanislaus</a:t>
            </a:r>
          </a:p>
          <a:p>
            <a:pPr>
              <a:lnSpc>
                <a:spcPct val="70000"/>
              </a:lnSpc>
              <a:buFont typeface="Arial"/>
              <a:buChar char="•"/>
            </a:pPr>
            <a:endParaRPr lang="en-US" sz="3400" dirty="0"/>
          </a:p>
          <a:p>
            <a:pPr>
              <a:buFont typeface="Arial"/>
              <a:buChar char="•"/>
            </a:pPr>
            <a:r>
              <a:rPr lang="en-US" sz="3400" dirty="0"/>
              <a:t>Received M ed. in Education Leadership &amp; School Development/Admin Services Credential through Teachers College of San Joaquin in 2012</a:t>
            </a:r>
          </a:p>
          <a:p>
            <a:pPr>
              <a:lnSpc>
                <a:spcPct val="80000"/>
              </a:lnSpc>
              <a:buFont typeface="Arial"/>
              <a:buChar char="•"/>
            </a:pPr>
            <a:endParaRPr lang="en-US" sz="3400" dirty="0"/>
          </a:p>
          <a:p>
            <a:pPr>
              <a:buFont typeface="Arial"/>
              <a:buChar char="•"/>
            </a:pPr>
            <a:r>
              <a:rPr lang="en-US" sz="3400" dirty="0"/>
              <a:t>Excited to be teaching at JM STEM Charter School, which will focus on 21</a:t>
            </a:r>
            <a:r>
              <a:rPr lang="en-US" sz="3400" baseline="30000" dirty="0"/>
              <a:t>st</a:t>
            </a:r>
            <a:r>
              <a:rPr lang="en-US" sz="3400" dirty="0"/>
              <a:t> Century Learning with a STEM emphasis! Equally excited to be at our </a:t>
            </a:r>
            <a:r>
              <a:rPr lang="en-US" sz="3400" dirty="0" err="1"/>
              <a:t>Riverbrook</a:t>
            </a:r>
            <a:r>
              <a:rPr lang="en-US" sz="3400" dirty="0"/>
              <a:t> Campus (formerly </a:t>
            </a:r>
            <a:r>
              <a:rPr lang="en-US" sz="3400" dirty="0" err="1"/>
              <a:t>Merryhill</a:t>
            </a:r>
            <a:r>
              <a:rPr lang="en-US" sz="3400" dirty="0"/>
              <a:t> School) where I began my teaching career over 20 years ago</a:t>
            </a:r>
            <a:r>
              <a:rPr lang="is-IS" sz="3400" dirty="0"/>
              <a:t>…in the same classroom too!!!</a:t>
            </a:r>
            <a:endParaRPr lang="en-US" sz="3400" dirty="0"/>
          </a:p>
          <a:p>
            <a:pPr>
              <a:buFont typeface="Arial"/>
              <a:buChar char="•"/>
            </a:pPr>
            <a:endParaRPr lang="en-US" sz="3400" dirty="0"/>
          </a:p>
          <a:p>
            <a:pPr>
              <a:buFont typeface="Arial"/>
              <a:buChar char="•"/>
            </a:pPr>
            <a:r>
              <a:rPr lang="en-US" sz="3400" dirty="0"/>
              <a:t>Committed to working together with students and families to ensure students’ success in 1</a:t>
            </a:r>
            <a:r>
              <a:rPr lang="en-US" sz="3400" baseline="30000" dirty="0"/>
              <a:t>st</a:t>
            </a:r>
            <a:r>
              <a:rPr lang="en-US" sz="3400" dirty="0"/>
              <a:t> grade</a:t>
            </a:r>
          </a:p>
          <a:p>
            <a:pPr>
              <a:lnSpc>
                <a:spcPct val="50000"/>
              </a:lnSpc>
              <a:buFont typeface="Arial"/>
              <a:buChar char="•"/>
            </a:pPr>
            <a:endParaRPr lang="en-US" sz="3400" dirty="0"/>
          </a:p>
          <a:p>
            <a:pPr>
              <a:lnSpc>
                <a:spcPct val="50000"/>
              </a:lnSpc>
              <a:buFont typeface="Arial"/>
              <a:buChar char="•"/>
            </a:pPr>
            <a:endParaRPr lang="en-US" sz="3200" dirty="0"/>
          </a:p>
          <a:p>
            <a:pPr>
              <a:lnSpc>
                <a:spcPct val="50000"/>
              </a:lnSpc>
            </a:pPr>
            <a:endParaRPr lang="en-US" sz="3200" dirty="0"/>
          </a:p>
          <a:p>
            <a:pPr>
              <a:lnSpc>
                <a:spcPct val="50000"/>
              </a:lnSpc>
            </a:pPr>
            <a:endParaRPr lang="en-US" dirty="0"/>
          </a:p>
        </p:txBody>
      </p:sp>
      <p:pic>
        <p:nvPicPr>
          <p:cNvPr id="4" name="Picture 3"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23" y="126483"/>
            <a:ext cx="1071485" cy="1181637"/>
          </a:xfrm>
          <a:prstGeom prst="rect">
            <a:avLst/>
          </a:prstGeom>
        </p:spPr>
      </p:pic>
      <p:pic>
        <p:nvPicPr>
          <p:cNvPr id="5" name="Picture 4" descr="images-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3548" y="228600"/>
            <a:ext cx="1396977" cy="2432383"/>
          </a:xfrm>
          <a:prstGeom prst="rect">
            <a:avLst/>
          </a:prstGeom>
        </p:spPr>
      </p:pic>
    </p:spTree>
    <p:extLst>
      <p:ext uri="{BB962C8B-B14F-4D97-AF65-F5344CB8AC3E}">
        <p14:creationId xmlns:p14="http://schemas.microsoft.com/office/powerpoint/2010/main" val="3559671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solidFill>
                  <a:srgbClr val="FF0000"/>
                </a:solidFill>
              </a:rPr>
              <a:t>Procedures</a:t>
            </a:r>
          </a:p>
        </p:txBody>
      </p:sp>
      <p:sp>
        <p:nvSpPr>
          <p:cNvPr id="3" name="Content Placeholder 2"/>
          <p:cNvSpPr>
            <a:spLocks noGrp="1"/>
          </p:cNvSpPr>
          <p:nvPr>
            <p:ph sz="quarter" idx="1"/>
          </p:nvPr>
        </p:nvSpPr>
        <p:spPr/>
        <p:txBody>
          <a:bodyPr>
            <a:normAutofit fontScale="85000" lnSpcReduction="20000"/>
          </a:bodyPr>
          <a:lstStyle/>
          <a:p>
            <a:pPr marL="0" indent="0">
              <a:buNone/>
            </a:pPr>
            <a:r>
              <a:rPr lang="en-US" dirty="0"/>
              <a:t>A few reminders…</a:t>
            </a:r>
          </a:p>
          <a:p>
            <a:endParaRPr lang="en-US" dirty="0"/>
          </a:p>
          <a:p>
            <a:pPr>
              <a:buFont typeface="Arial"/>
              <a:buChar char="•"/>
            </a:pPr>
            <a:r>
              <a:rPr lang="en-US" dirty="0"/>
              <a:t>Breakfast is served from 7:30-7:50 in the Multi-Use Room.  Students arriving to school before 7:45 need to report to the MUR and wait to be dismissed to the blacktop area.</a:t>
            </a:r>
          </a:p>
          <a:p>
            <a:pPr>
              <a:lnSpc>
                <a:spcPct val="50000"/>
              </a:lnSpc>
              <a:buFont typeface="Arial"/>
              <a:buChar char="•"/>
            </a:pPr>
            <a:endParaRPr lang="en-US" dirty="0"/>
          </a:p>
          <a:p>
            <a:pPr>
              <a:buFont typeface="Arial"/>
              <a:buChar char="•"/>
            </a:pPr>
            <a:r>
              <a:rPr lang="en-US" dirty="0"/>
              <a:t>Students are not to play before school begins.  They may line up and talk calmly in our classroom spot before the bell rings. </a:t>
            </a:r>
          </a:p>
          <a:p>
            <a:pPr>
              <a:lnSpc>
                <a:spcPct val="50000"/>
              </a:lnSpc>
              <a:buFont typeface="Arial"/>
              <a:buChar char="•"/>
            </a:pPr>
            <a:endParaRPr lang="en-US" dirty="0"/>
          </a:p>
          <a:p>
            <a:pPr>
              <a:buFont typeface="Arial"/>
              <a:buChar char="•"/>
            </a:pPr>
            <a:r>
              <a:rPr lang="en-US" dirty="0"/>
              <a:t>Homework Packets go home on Monday and are due back on Friday. Return black Homework Binders daily with Behavior Calendars signed. </a:t>
            </a:r>
          </a:p>
          <a:p>
            <a:pPr>
              <a:lnSpc>
                <a:spcPct val="50000"/>
              </a:lnSpc>
              <a:buFont typeface="Arial"/>
              <a:buChar char="•"/>
            </a:pPr>
            <a:endParaRPr lang="en-US" dirty="0"/>
          </a:p>
          <a:p>
            <a:pPr>
              <a:lnSpc>
                <a:spcPct val="90000"/>
              </a:lnSpc>
              <a:buFont typeface="Arial"/>
              <a:buChar char="•"/>
            </a:pPr>
            <a:r>
              <a:rPr lang="en-US" dirty="0"/>
              <a:t>OWL Folders go home on Friday. Please empty contents and return on Monday.</a:t>
            </a:r>
          </a:p>
          <a:p>
            <a:pPr>
              <a:lnSpc>
                <a:spcPct val="50000"/>
              </a:lnSpc>
              <a:buFont typeface="Arial"/>
              <a:buChar char="•"/>
            </a:pPr>
            <a:endParaRPr lang="en-US" dirty="0"/>
          </a:p>
          <a:p>
            <a:pPr>
              <a:lnSpc>
                <a:spcPct val="50000"/>
              </a:lnSpc>
            </a:pPr>
            <a:endParaRPr lang="en-US" dirty="0"/>
          </a:p>
          <a:p>
            <a:pPr>
              <a:lnSpc>
                <a:spcPct val="50000"/>
              </a:lnSpc>
            </a:pPr>
            <a:endParaRPr lang="en-US" dirty="0"/>
          </a:p>
          <a:p>
            <a:pPr>
              <a:lnSpc>
                <a:spcPct val="50000"/>
              </a:lnSpc>
            </a:pPr>
            <a:endParaRPr lang="en-US" dirty="0"/>
          </a:p>
          <a:p>
            <a:pPr>
              <a:lnSpc>
                <a:spcPct val="50000"/>
              </a:lnSpc>
            </a:pPr>
            <a:endParaRPr lang="en-US" dirty="0"/>
          </a:p>
          <a:p>
            <a:pPr>
              <a:lnSpc>
                <a:spcPct val="50000"/>
              </a:lnSpc>
            </a:pPr>
            <a:endParaRPr lang="en-US" dirty="0"/>
          </a:p>
          <a:p>
            <a:pPr>
              <a:lnSpc>
                <a:spcPct val="50000"/>
              </a:lnSpc>
            </a:pPr>
            <a:endParaRPr lang="en-US" dirty="0"/>
          </a:p>
        </p:txBody>
      </p:sp>
      <p:pic>
        <p:nvPicPr>
          <p:cNvPr id="6" name="Picture 5" descr="images-2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770" y="578194"/>
            <a:ext cx="2218024" cy="1522334"/>
          </a:xfrm>
          <a:prstGeom prst="rect">
            <a:avLst/>
          </a:prstGeom>
        </p:spPr>
      </p:pic>
    </p:spTree>
    <p:extLst>
      <p:ext uri="{BB962C8B-B14F-4D97-AF65-F5344CB8AC3E}">
        <p14:creationId xmlns:p14="http://schemas.microsoft.com/office/powerpoint/2010/main" val="2139915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solidFill>
                  <a:srgbClr val="FF0000"/>
                </a:solidFill>
              </a:rPr>
              <a:t>Homework</a:t>
            </a:r>
          </a:p>
        </p:txBody>
      </p:sp>
      <p:sp>
        <p:nvSpPr>
          <p:cNvPr id="3" name="Content Placeholder 2"/>
          <p:cNvSpPr>
            <a:spLocks noGrp="1"/>
          </p:cNvSpPr>
          <p:nvPr>
            <p:ph sz="quarter" idx="1"/>
          </p:nvPr>
        </p:nvSpPr>
        <p:spPr>
          <a:xfrm>
            <a:off x="301752" y="1527048"/>
            <a:ext cx="8503920" cy="4958000"/>
          </a:xfrm>
        </p:spPr>
        <p:txBody>
          <a:bodyPr>
            <a:noAutofit/>
          </a:bodyPr>
          <a:lstStyle/>
          <a:p>
            <a:r>
              <a:rPr lang="en-US" sz="1900" dirty="0"/>
              <a:t>Homework is a review of 1</a:t>
            </a:r>
            <a:r>
              <a:rPr lang="en-US" sz="1900" baseline="30000" dirty="0"/>
              <a:t>st</a:t>
            </a:r>
            <a:r>
              <a:rPr lang="en-US" sz="1900" dirty="0"/>
              <a:t> grade skills and content being covered in class</a:t>
            </a:r>
          </a:p>
          <a:p>
            <a:r>
              <a:rPr lang="en-US" sz="1900" dirty="0"/>
              <a:t>Weekly packet sent home on Monday and returned on Friday </a:t>
            </a:r>
          </a:p>
          <a:p>
            <a:r>
              <a:rPr lang="en-US" sz="1900" dirty="0"/>
              <a:t>Homework consists of three components:</a:t>
            </a:r>
          </a:p>
          <a:p>
            <a:endParaRPr lang="en-US" sz="1900" dirty="0"/>
          </a:p>
          <a:p>
            <a:pPr marL="0" indent="0">
              <a:buNone/>
            </a:pPr>
            <a:r>
              <a:rPr lang="en-US" sz="1900" dirty="0"/>
              <a:t>1) Packet:</a:t>
            </a:r>
          </a:p>
          <a:p>
            <a:pPr marL="0" indent="0">
              <a:buNone/>
            </a:pPr>
            <a:r>
              <a:rPr lang="en-US" sz="1900" dirty="0"/>
              <a:t>     *Daily pages consisting of math &amp; language arts</a:t>
            </a:r>
          </a:p>
          <a:p>
            <a:pPr marL="0" indent="0">
              <a:buNone/>
            </a:pPr>
            <a:endParaRPr lang="en-US" sz="1900" dirty="0"/>
          </a:p>
          <a:p>
            <a:pPr marL="0" indent="0">
              <a:buNone/>
            </a:pPr>
            <a:r>
              <a:rPr lang="en-US" sz="1900" dirty="0"/>
              <a:t>2) Reading Log:</a:t>
            </a:r>
          </a:p>
          <a:p>
            <a:pPr marL="0" indent="0">
              <a:lnSpc>
                <a:spcPct val="90000"/>
              </a:lnSpc>
              <a:buNone/>
            </a:pPr>
            <a:r>
              <a:rPr lang="en-US" sz="1900" dirty="0"/>
              <a:t>      *Students should be reading/being read to 15-20 minutes  daily</a:t>
            </a:r>
          </a:p>
          <a:p>
            <a:pPr marL="0" indent="0">
              <a:lnSpc>
                <a:spcPct val="90000"/>
              </a:lnSpc>
              <a:buNone/>
            </a:pPr>
            <a:r>
              <a:rPr lang="en-US" sz="1900" dirty="0"/>
              <a:t>      *Log to be filled in and initialed by a grown-up Mon-Thurs</a:t>
            </a:r>
          </a:p>
          <a:p>
            <a:pPr marL="0" indent="0">
              <a:lnSpc>
                <a:spcPct val="90000"/>
              </a:lnSpc>
              <a:buNone/>
            </a:pPr>
            <a:endParaRPr lang="en-US" sz="1900" dirty="0"/>
          </a:p>
          <a:p>
            <a:pPr marL="0" indent="0">
              <a:lnSpc>
                <a:spcPct val="70000"/>
              </a:lnSpc>
              <a:buNone/>
            </a:pPr>
            <a:r>
              <a:rPr lang="en-US" sz="1900" dirty="0"/>
              <a:t> </a:t>
            </a:r>
          </a:p>
          <a:p>
            <a:pPr marL="0" indent="0">
              <a:lnSpc>
                <a:spcPct val="70000"/>
              </a:lnSpc>
              <a:buNone/>
            </a:pPr>
            <a:r>
              <a:rPr lang="en-US" sz="1900" dirty="0"/>
              <a:t>3) Writing:</a:t>
            </a:r>
          </a:p>
          <a:p>
            <a:pPr marL="0" indent="0">
              <a:lnSpc>
                <a:spcPct val="70000"/>
              </a:lnSpc>
              <a:buNone/>
            </a:pPr>
            <a:r>
              <a:rPr lang="en-US" sz="1900" dirty="0"/>
              <a:t>      *Additional page in HW packet (monthly)/Optional home practice</a:t>
            </a:r>
          </a:p>
          <a:p>
            <a:pPr marL="0" indent="0">
              <a:lnSpc>
                <a:spcPct val="90000"/>
              </a:lnSpc>
              <a:buNone/>
            </a:pPr>
            <a:r>
              <a:rPr lang="en-US" sz="1900" dirty="0"/>
              <a:t>      *Writing ideas list in Homework Binder</a:t>
            </a:r>
          </a:p>
          <a:p>
            <a:pPr marL="0" indent="0">
              <a:lnSpc>
                <a:spcPct val="90000"/>
              </a:lnSpc>
              <a:buNone/>
            </a:pPr>
            <a:r>
              <a:rPr lang="en-US" sz="1900" dirty="0"/>
              <a:t>             </a:t>
            </a:r>
          </a:p>
          <a:p>
            <a:pPr marL="0" indent="0">
              <a:lnSpc>
                <a:spcPct val="70000"/>
              </a:lnSpc>
              <a:buNone/>
            </a:pPr>
            <a:endParaRPr lang="en-US" sz="19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2133" y="2233942"/>
            <a:ext cx="1687451" cy="2090762"/>
          </a:xfrm>
          <a:prstGeom prst="rect">
            <a:avLst/>
          </a:prstGeom>
        </p:spPr>
      </p:pic>
    </p:spTree>
    <p:extLst>
      <p:ext uri="{BB962C8B-B14F-4D97-AF65-F5344CB8AC3E}">
        <p14:creationId xmlns:p14="http://schemas.microsoft.com/office/powerpoint/2010/main" val="344718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solidFill>
                  <a:srgbClr val="FF0000"/>
                </a:solidFill>
              </a:rPr>
              <a:t>Behavior Plan</a:t>
            </a:r>
          </a:p>
        </p:txBody>
      </p:sp>
      <p:sp>
        <p:nvSpPr>
          <p:cNvPr id="3" name="Content Placeholder 2"/>
          <p:cNvSpPr>
            <a:spLocks noGrp="1"/>
          </p:cNvSpPr>
          <p:nvPr>
            <p:ph sz="quarter" idx="1"/>
          </p:nvPr>
        </p:nvSpPr>
        <p:spPr>
          <a:xfrm>
            <a:off x="848878" y="1503123"/>
            <a:ext cx="7520940" cy="4807403"/>
          </a:xfrm>
        </p:spPr>
        <p:txBody>
          <a:bodyPr>
            <a:normAutofit fontScale="25000" lnSpcReduction="20000"/>
          </a:bodyPr>
          <a:lstStyle/>
          <a:p>
            <a:pPr marL="0" indent="0">
              <a:buNone/>
            </a:pPr>
            <a:r>
              <a:rPr lang="en-US" sz="8000" dirty="0"/>
              <a:t>School &amp; Classroom Expectations: </a:t>
            </a:r>
          </a:p>
          <a:p>
            <a:pPr marL="0" indent="0">
              <a:buNone/>
            </a:pPr>
            <a:endParaRPr lang="en-US" sz="3200" dirty="0"/>
          </a:p>
          <a:p>
            <a:endParaRPr lang="en-US" sz="2600" dirty="0"/>
          </a:p>
          <a:p>
            <a:r>
              <a:rPr lang="en-US" sz="6800" dirty="0"/>
              <a:t>PBIS (Positive Behavior Intervention &amp; Support) behavioral system school wide. </a:t>
            </a:r>
          </a:p>
          <a:p>
            <a:endParaRPr lang="en-US" sz="6800" dirty="0"/>
          </a:p>
          <a:p>
            <a:r>
              <a:rPr lang="en-US" sz="6800" dirty="0"/>
              <a:t>The four main rules that our classroom will focus on are: 1) Be Safe, 2) Be Responsible, 3) Be Respectful and 4) Be a Learner </a:t>
            </a:r>
          </a:p>
          <a:p>
            <a:endParaRPr lang="en-US" sz="6800" dirty="0"/>
          </a:p>
          <a:p>
            <a:r>
              <a:rPr lang="en-US" sz="6800" dirty="0"/>
              <a:t>In being able to connect PBIS into our school environment, we will tie it to our owl mascot and use the O.W.L.S. acronym to encourage positive behavior choices academically and socially. </a:t>
            </a:r>
          </a:p>
          <a:p>
            <a:endParaRPr lang="en-US" sz="6800" dirty="0"/>
          </a:p>
          <a:p>
            <a:r>
              <a:rPr lang="en-US" sz="6800" dirty="0"/>
              <a:t>The letters in </a:t>
            </a:r>
            <a:r>
              <a:rPr lang="en-US" sz="6800" b="1" dirty="0"/>
              <a:t>OWLS </a:t>
            </a:r>
            <a:r>
              <a:rPr lang="en-US" sz="6800" dirty="0"/>
              <a:t>and the expectations each one stands for are:</a:t>
            </a:r>
          </a:p>
          <a:p>
            <a:pPr marL="0" indent="0">
              <a:buNone/>
            </a:pPr>
            <a:r>
              <a:rPr lang="en-US" sz="6800" dirty="0"/>
              <a:t>	“O” =  </a:t>
            </a:r>
            <a:r>
              <a:rPr lang="en-US" sz="6800" b="1" dirty="0"/>
              <a:t>O</a:t>
            </a:r>
            <a:r>
              <a:rPr lang="en-US" sz="6800" dirty="0"/>
              <a:t>wnership...take care of our school </a:t>
            </a:r>
          </a:p>
          <a:p>
            <a:pPr marL="0" indent="0">
              <a:buNone/>
            </a:pPr>
            <a:r>
              <a:rPr lang="en-US" sz="6800" dirty="0"/>
              <a:t>	“W” = </a:t>
            </a:r>
            <a:r>
              <a:rPr lang="en-US" sz="6800" b="1" dirty="0"/>
              <a:t>W</a:t>
            </a:r>
            <a:r>
              <a:rPr lang="en-US" sz="6800" dirty="0"/>
              <a:t>isdom...make wise decisions </a:t>
            </a:r>
          </a:p>
          <a:p>
            <a:pPr marL="868680" lvl="3" indent="0">
              <a:buNone/>
            </a:pPr>
            <a:r>
              <a:rPr lang="en-US" sz="6800" dirty="0">
                <a:solidFill>
                  <a:schemeClr val="tx1"/>
                </a:solidFill>
              </a:rPr>
              <a:t>  “L” =  </a:t>
            </a:r>
            <a:r>
              <a:rPr lang="en-US" sz="6800" b="1" dirty="0">
                <a:solidFill>
                  <a:schemeClr val="tx1"/>
                </a:solidFill>
              </a:rPr>
              <a:t>L</a:t>
            </a:r>
            <a:r>
              <a:rPr lang="en-US" sz="6800" dirty="0">
                <a:solidFill>
                  <a:schemeClr val="tx1"/>
                </a:solidFill>
              </a:rPr>
              <a:t>earning...ensure all can learn</a:t>
            </a:r>
          </a:p>
          <a:p>
            <a:pPr marL="0" indent="0">
              <a:buNone/>
            </a:pPr>
            <a:r>
              <a:rPr lang="en-US" sz="6800" dirty="0"/>
              <a:t>	 “S” =  </a:t>
            </a:r>
            <a:r>
              <a:rPr lang="en-US" sz="6800" b="1" dirty="0"/>
              <a:t>S</a:t>
            </a:r>
            <a:r>
              <a:rPr lang="en-US" sz="6800" dirty="0"/>
              <a:t>afety...keep everyone safe </a:t>
            </a:r>
          </a:p>
          <a:p>
            <a:endParaRPr lang="en-US" sz="3200" dirty="0"/>
          </a:p>
          <a:p>
            <a:r>
              <a:rPr lang="en-US" sz="6800" dirty="0"/>
              <a:t>For more detailed information on the PBIS behavior system, please check the Parent Handbook. </a:t>
            </a:r>
          </a:p>
          <a:p>
            <a:endParaRPr lang="en-US" sz="6400" dirty="0"/>
          </a:p>
        </p:txBody>
      </p:sp>
      <p:pic>
        <p:nvPicPr>
          <p:cNvPr id="7" name="Picture 6" descr="images-20.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6393" y="228600"/>
            <a:ext cx="1065392" cy="1672487"/>
          </a:xfrm>
          <a:prstGeom prst="rect">
            <a:avLst/>
          </a:prstGeom>
        </p:spPr>
      </p:pic>
    </p:spTree>
    <p:extLst>
      <p:ext uri="{BB962C8B-B14F-4D97-AF65-F5344CB8AC3E}">
        <p14:creationId xmlns:p14="http://schemas.microsoft.com/office/powerpoint/2010/main" val="2827057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solidFill>
                  <a:srgbClr val="FF0000"/>
                </a:solidFill>
              </a:rPr>
              <a:t>Behavior Plan (con’t)</a:t>
            </a:r>
          </a:p>
        </p:txBody>
      </p:sp>
      <p:sp>
        <p:nvSpPr>
          <p:cNvPr id="3" name="Content Placeholder 2"/>
          <p:cNvSpPr>
            <a:spLocks noGrp="1"/>
          </p:cNvSpPr>
          <p:nvPr>
            <p:ph sz="quarter" idx="1"/>
          </p:nvPr>
        </p:nvSpPr>
        <p:spPr>
          <a:xfrm>
            <a:off x="822960" y="1491916"/>
            <a:ext cx="7520940" cy="5053262"/>
          </a:xfrm>
        </p:spPr>
        <p:txBody>
          <a:bodyPr>
            <a:noAutofit/>
          </a:bodyPr>
          <a:lstStyle/>
          <a:p>
            <a:pPr marL="0" indent="0">
              <a:buNone/>
            </a:pPr>
            <a:r>
              <a:rPr lang="en-US" sz="1600" u="sng" dirty="0"/>
              <a:t>Individual</a:t>
            </a:r>
            <a:r>
              <a:rPr lang="en-US" sz="1600" dirty="0"/>
              <a:t>: clip chart system in which colors reflect student behavior. </a:t>
            </a:r>
          </a:p>
          <a:p>
            <a:pPr marL="0" indent="0">
              <a:buNone/>
            </a:pPr>
            <a:r>
              <a:rPr lang="en-US" sz="1600" dirty="0">
                <a:solidFill>
                  <a:srgbClr val="FF40FF"/>
                </a:solidFill>
              </a:rPr>
              <a:t>Pink</a:t>
            </a:r>
            <a:r>
              <a:rPr lang="en-US" sz="1600" dirty="0"/>
              <a:t> = Soaring</a:t>
            </a:r>
          </a:p>
          <a:p>
            <a:pPr marL="0" indent="0">
              <a:buNone/>
            </a:pPr>
            <a:r>
              <a:rPr lang="en-US" sz="1600" dirty="0">
                <a:solidFill>
                  <a:srgbClr val="7030A0"/>
                </a:solidFill>
              </a:rPr>
              <a:t>Purple</a:t>
            </a:r>
            <a:r>
              <a:rPr lang="en-US" sz="1600" dirty="0"/>
              <a:t> = Outstanding </a:t>
            </a:r>
          </a:p>
          <a:p>
            <a:pPr marL="0" indent="0">
              <a:buNone/>
            </a:pPr>
            <a:r>
              <a:rPr lang="en-US" sz="1600" dirty="0">
                <a:solidFill>
                  <a:srgbClr val="0432FF"/>
                </a:solidFill>
              </a:rPr>
              <a:t>Blue </a:t>
            </a:r>
            <a:r>
              <a:rPr lang="en-US" sz="1600" dirty="0"/>
              <a:t>= Great Job</a:t>
            </a:r>
          </a:p>
          <a:p>
            <a:pPr marL="0" indent="0">
              <a:buNone/>
            </a:pPr>
            <a:r>
              <a:rPr lang="en-US" sz="1600" dirty="0">
                <a:solidFill>
                  <a:srgbClr val="00B050"/>
                </a:solidFill>
              </a:rPr>
              <a:t>Green</a:t>
            </a:r>
            <a:r>
              <a:rPr lang="en-US" sz="1600" dirty="0"/>
              <a:t> = Ready to Learn (all students start here)</a:t>
            </a:r>
          </a:p>
          <a:p>
            <a:pPr marL="0" indent="0">
              <a:buNone/>
            </a:pPr>
            <a:r>
              <a:rPr lang="en-US" sz="1600" dirty="0">
                <a:solidFill>
                  <a:srgbClr val="FFFF00"/>
                </a:solidFill>
              </a:rPr>
              <a:t>Yellow</a:t>
            </a:r>
            <a:r>
              <a:rPr lang="en-US" sz="1600" dirty="0"/>
              <a:t> = warning/reminder</a:t>
            </a:r>
          </a:p>
          <a:p>
            <a:pPr marL="0" indent="0">
              <a:buNone/>
            </a:pPr>
            <a:r>
              <a:rPr lang="en-US" sz="1600" dirty="0">
                <a:solidFill>
                  <a:srgbClr val="FF9300"/>
                </a:solidFill>
              </a:rPr>
              <a:t>Orange </a:t>
            </a:r>
            <a:r>
              <a:rPr lang="en-US" sz="1600" dirty="0"/>
              <a:t>= time out and/or loss of recess, and</a:t>
            </a:r>
          </a:p>
          <a:p>
            <a:pPr marL="0" indent="0">
              <a:buNone/>
            </a:pPr>
            <a:r>
              <a:rPr lang="en-US" sz="1600" dirty="0">
                <a:solidFill>
                  <a:srgbClr val="FF0000"/>
                </a:solidFill>
              </a:rPr>
              <a:t>Red</a:t>
            </a:r>
            <a:r>
              <a:rPr lang="en-US" sz="1600" dirty="0"/>
              <a:t> = loss of recess/referral to office/parent contact. </a:t>
            </a:r>
          </a:p>
          <a:p>
            <a:pPr marL="0" indent="0">
              <a:buNone/>
            </a:pPr>
            <a:endParaRPr lang="en-US" sz="1000" dirty="0"/>
          </a:p>
          <a:p>
            <a:pPr>
              <a:buFont typeface="Arial"/>
              <a:buChar char="•"/>
            </a:pPr>
            <a:r>
              <a:rPr lang="en-US" sz="1600" dirty="0"/>
              <a:t>If asked to clip down, students will always have the opportunity to clip back up. If needed, a “Calming Corner”  will be set up in our classroom for students to go to and reflect on their behavior choices. </a:t>
            </a:r>
          </a:p>
          <a:p>
            <a:pPr>
              <a:buFont typeface="Arial"/>
              <a:buChar char="•"/>
            </a:pPr>
            <a:r>
              <a:rPr lang="en-US" sz="1600" dirty="0"/>
              <a:t>Students who earn green or higher on the chart will also receive a ticket(s) at the end of the day. The tickets can then be used for our Friday Prize Drawers! </a:t>
            </a:r>
          </a:p>
          <a:p>
            <a:pPr>
              <a:buFont typeface="Arial"/>
              <a:buChar char="•"/>
            </a:pPr>
            <a:r>
              <a:rPr lang="en-US" sz="1600" dirty="0"/>
              <a:t>Students who move to the top of the chart will also choose a coupon that can be redeemed for fun activities in class! </a:t>
            </a:r>
          </a:p>
          <a:p>
            <a:pPr>
              <a:buFont typeface="Arial"/>
              <a:buChar char="•"/>
            </a:pPr>
            <a:r>
              <a:rPr lang="en-US" sz="1600" dirty="0"/>
              <a:t>A parent or guardian will need to initial the box on the Behavior Calendar DAILY and binders will be checked on a regular basis! </a:t>
            </a:r>
          </a:p>
          <a:p>
            <a:pPr>
              <a:buFont typeface="Arial"/>
              <a:buChar char="•"/>
            </a:pPr>
            <a:endParaRPr lang="en-US" sz="1600" dirty="0"/>
          </a:p>
        </p:txBody>
      </p:sp>
      <p:pic>
        <p:nvPicPr>
          <p:cNvPr id="4" name="Picture 3" descr="Screen Shot 2015-09-10 at 12.15.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9379" y="1863006"/>
            <a:ext cx="2724110" cy="2042354"/>
          </a:xfrm>
          <a:prstGeom prst="rect">
            <a:avLst/>
          </a:prstGeom>
        </p:spPr>
      </p:pic>
    </p:spTree>
    <p:extLst>
      <p:ext uri="{BB962C8B-B14F-4D97-AF65-F5344CB8AC3E}">
        <p14:creationId xmlns:p14="http://schemas.microsoft.com/office/powerpoint/2010/main" val="826091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solidFill>
                  <a:srgbClr val="FF0000"/>
                </a:solidFill>
              </a:rPr>
              <a:t>First Grade at a Glance</a:t>
            </a:r>
          </a:p>
        </p:txBody>
      </p:sp>
      <p:sp>
        <p:nvSpPr>
          <p:cNvPr id="3" name="Content Placeholder 2"/>
          <p:cNvSpPr>
            <a:spLocks noGrp="1"/>
          </p:cNvSpPr>
          <p:nvPr>
            <p:ph sz="quarter" idx="1"/>
          </p:nvPr>
        </p:nvSpPr>
        <p:spPr>
          <a:xfrm>
            <a:off x="301752" y="1527048"/>
            <a:ext cx="8503920" cy="4796436"/>
          </a:xfrm>
        </p:spPr>
        <p:txBody>
          <a:bodyPr>
            <a:normAutofit/>
          </a:bodyPr>
          <a:lstStyle/>
          <a:p>
            <a:pPr marL="0" indent="0">
              <a:buNone/>
            </a:pPr>
            <a:r>
              <a:rPr lang="en-US" dirty="0"/>
              <a:t>ELA:</a:t>
            </a:r>
          </a:p>
          <a:p>
            <a:r>
              <a:rPr lang="en-US" dirty="0"/>
              <a:t>McGraw-Hill Wonders reading &amp; spelling</a:t>
            </a:r>
          </a:p>
          <a:p>
            <a:r>
              <a:rPr lang="en-US" dirty="0"/>
              <a:t>CORE &amp; MH high-frequency words</a:t>
            </a:r>
          </a:p>
          <a:p>
            <a:r>
              <a:rPr lang="en-US" dirty="0"/>
              <a:t>Writing (Wonders, friendly letter, narrative, informative, opinion)</a:t>
            </a:r>
          </a:p>
          <a:p>
            <a:endParaRPr lang="en-US" sz="800" dirty="0"/>
          </a:p>
          <a:p>
            <a:pPr marL="0" indent="0">
              <a:buNone/>
            </a:pPr>
            <a:r>
              <a:rPr lang="en-US" dirty="0"/>
              <a:t>MATH:</a:t>
            </a:r>
          </a:p>
          <a:p>
            <a:r>
              <a:rPr lang="en-US" dirty="0"/>
              <a:t>Eureka Math: Engage New York </a:t>
            </a:r>
          </a:p>
          <a:p>
            <a:endParaRPr lang="en-US" sz="800" dirty="0"/>
          </a:p>
          <a:p>
            <a:pPr marL="0" indent="0">
              <a:buNone/>
            </a:pPr>
            <a:r>
              <a:rPr lang="en-US" dirty="0"/>
              <a:t>SCIENCE &amp; SOCIAL STUDIES: </a:t>
            </a:r>
          </a:p>
          <a:p>
            <a:pPr>
              <a:buFont typeface="Arial"/>
              <a:buChar char="•"/>
            </a:pPr>
            <a:r>
              <a:rPr lang="en-US" dirty="0"/>
              <a:t>Project Based Learning (PBL)</a:t>
            </a:r>
          </a:p>
          <a:p>
            <a:endParaRPr lang="en-US" dirty="0"/>
          </a:p>
          <a:p>
            <a:endParaRPr lang="en-US" dirty="0"/>
          </a:p>
        </p:txBody>
      </p:sp>
      <p:pic>
        <p:nvPicPr>
          <p:cNvPr id="5" name="Picture 4" descr="images-8.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3874" y="3646671"/>
            <a:ext cx="2363212" cy="2676813"/>
          </a:xfrm>
          <a:prstGeom prst="rect">
            <a:avLst/>
          </a:prstGeom>
        </p:spPr>
      </p:pic>
    </p:spTree>
    <p:extLst>
      <p:ext uri="{BB962C8B-B14F-4D97-AF65-F5344CB8AC3E}">
        <p14:creationId xmlns:p14="http://schemas.microsoft.com/office/powerpoint/2010/main" val="25566374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1455</TotalTime>
  <Words>1510</Words>
  <Application>Microsoft Macintosh PowerPoint</Application>
  <PresentationFormat>On-screen Show (4:3)</PresentationFormat>
  <Paragraphs>269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Georgia</vt:lpstr>
      <vt:lpstr>Wingdings</vt:lpstr>
      <vt:lpstr>Wingdings 2</vt:lpstr>
      <vt:lpstr>Civic</vt:lpstr>
      <vt:lpstr>APTT Academic Parent Teacher Team</vt:lpstr>
      <vt:lpstr>Agenda</vt:lpstr>
      <vt:lpstr>Kahoot Quiz</vt:lpstr>
      <vt:lpstr>Introduction</vt:lpstr>
      <vt:lpstr>Procedures</vt:lpstr>
      <vt:lpstr>Homework</vt:lpstr>
      <vt:lpstr>Behavior Plan</vt:lpstr>
      <vt:lpstr>Behavior Plan (con’t)</vt:lpstr>
      <vt:lpstr>First Grade at a Glance</vt:lpstr>
      <vt:lpstr>Project Based Learning (PBL)</vt:lpstr>
      <vt:lpstr>APTT</vt:lpstr>
      <vt:lpstr>Reading Strategies</vt:lpstr>
      <vt:lpstr>Reading Assessment</vt:lpstr>
      <vt:lpstr>NWF Whole Class Data</vt:lpstr>
      <vt:lpstr>Writing Assessments</vt:lpstr>
      <vt:lpstr>Writing Expectations</vt:lpstr>
      <vt:lpstr>Math Assessment</vt:lpstr>
      <vt:lpstr>Math Whole Class Data</vt:lpstr>
      <vt:lpstr>       Goal Setting</vt:lpstr>
      <vt:lpstr>SMART Goal Example</vt:lpstr>
      <vt:lpstr>Contact Info</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APTT Meeting Academic Parent Teacher Team</dc:title>
  <dc:creator>Teacher</dc:creator>
  <cp:lastModifiedBy>Microsoft Office User</cp:lastModifiedBy>
  <cp:revision>193</cp:revision>
  <cp:lastPrinted>2015-09-10T07:06:30Z</cp:lastPrinted>
  <dcterms:created xsi:type="dcterms:W3CDTF">2015-09-09T05:27:37Z</dcterms:created>
  <dcterms:modified xsi:type="dcterms:W3CDTF">2019-09-23T06:02:09Z</dcterms:modified>
</cp:coreProperties>
</file>